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0" r:id="rId3"/>
    <p:sldMasterId id="2147483722" r:id="rId4"/>
    <p:sldMasterId id="2147483802" r:id="rId5"/>
    <p:sldMasterId id="2147483814" r:id="rId6"/>
    <p:sldMasterId id="2147483826" r:id="rId7"/>
    <p:sldMasterId id="2147483839" r:id="rId8"/>
    <p:sldMasterId id="2147483852" r:id="rId9"/>
    <p:sldMasterId id="2147483865" r:id="rId10"/>
    <p:sldMasterId id="2147483894" r:id="rId11"/>
    <p:sldMasterId id="2147483910" r:id="rId12"/>
    <p:sldMasterId id="2147483922" r:id="rId13"/>
    <p:sldMasterId id="2147483935" r:id="rId14"/>
    <p:sldMasterId id="2147483948" r:id="rId15"/>
    <p:sldMasterId id="2147483961" r:id="rId16"/>
    <p:sldMasterId id="2147483974" r:id="rId17"/>
  </p:sldMasterIdLst>
  <p:notesMasterIdLst>
    <p:notesMasterId r:id="rId60"/>
  </p:notesMasterIdLst>
  <p:sldIdLst>
    <p:sldId id="302" r:id="rId18"/>
    <p:sldId id="305" r:id="rId19"/>
    <p:sldId id="298" r:id="rId20"/>
    <p:sldId id="313" r:id="rId21"/>
    <p:sldId id="332" r:id="rId22"/>
    <p:sldId id="300" r:id="rId23"/>
    <p:sldId id="301" r:id="rId24"/>
    <p:sldId id="336" r:id="rId25"/>
    <p:sldId id="324" r:id="rId26"/>
    <p:sldId id="269" r:id="rId27"/>
    <p:sldId id="272" r:id="rId28"/>
    <p:sldId id="322" r:id="rId29"/>
    <p:sldId id="329" r:id="rId30"/>
    <p:sldId id="285" r:id="rId31"/>
    <p:sldId id="288" r:id="rId32"/>
    <p:sldId id="310" r:id="rId33"/>
    <p:sldId id="307" r:id="rId34"/>
    <p:sldId id="286" r:id="rId35"/>
    <p:sldId id="317" r:id="rId36"/>
    <p:sldId id="316" r:id="rId37"/>
    <p:sldId id="318" r:id="rId38"/>
    <p:sldId id="320" r:id="rId39"/>
    <p:sldId id="314" r:id="rId40"/>
    <p:sldId id="315" r:id="rId41"/>
    <p:sldId id="349" r:id="rId42"/>
    <p:sldId id="280" r:id="rId43"/>
    <p:sldId id="338" r:id="rId44"/>
    <p:sldId id="339" r:id="rId45"/>
    <p:sldId id="340" r:id="rId46"/>
    <p:sldId id="346" r:id="rId47"/>
    <p:sldId id="347" r:id="rId48"/>
    <p:sldId id="348" r:id="rId49"/>
    <p:sldId id="343" r:id="rId50"/>
    <p:sldId id="341" r:id="rId51"/>
    <p:sldId id="281" r:id="rId52"/>
    <p:sldId id="342" r:id="rId53"/>
    <p:sldId id="263" r:id="rId54"/>
    <p:sldId id="335" r:id="rId55"/>
    <p:sldId id="344" r:id="rId56"/>
    <p:sldId id="345" r:id="rId57"/>
    <p:sldId id="333" r:id="rId58"/>
    <p:sldId id="33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54" d="100"/>
          <a:sy n="54" d="100"/>
        </p:scale>
        <p:origin x="-147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3507C-EB0F-48F8-B076-D8E982277BC2}" type="datetimeFigureOut">
              <a:rPr lang="en-GB" smtClean="0"/>
              <a:pPr/>
              <a:t>31/08/2016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C4D83-B23A-4A6E-B072-EAB8807DB5DA}" type="slidenum">
              <a:rPr lang="en-GB" smtClean="0"/>
              <a:pPr/>
              <a:t>‹#›</a:t>
            </a:fld>
            <a:endParaRPr lang="en-GB"/>
          </a:p>
        </p:txBody>
      </p:sp>
    </p:spTree>
    <p:extLst>
      <p:ext uri="{BB962C8B-B14F-4D97-AF65-F5344CB8AC3E}">
        <p14:creationId xmlns:p14="http://schemas.microsoft.com/office/powerpoint/2010/main" xmlns="" val="20566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4D526DA-0CB7-41D8-99A0-6EB67CE22824}" type="slidenum">
              <a:rPr lang="en-GB" altLang="en-US" smtClean="0">
                <a:solidFill>
                  <a:prstClr val="black"/>
                </a:solidFill>
              </a:rPr>
              <a:pPr eaLnBrk="1" hangingPunct="1">
                <a:spcBef>
                  <a:spcPct val="0"/>
                </a:spcBef>
              </a:pPr>
              <a:t>3</a:t>
            </a:fld>
            <a:endParaRPr lang="en-GB" altLang="en-US" smtClean="0">
              <a:solidFill>
                <a:prstClr val="black"/>
              </a:solidFill>
            </a:endParaRPr>
          </a:p>
        </p:txBody>
      </p:sp>
      <p:sp>
        <p:nvSpPr>
          <p:cNvPr id="4710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550" tIns="45775" rIns="91550" bIns="45775" anchor="b"/>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5C3820B-1CDD-4F18-9BAD-3A5ACDEB26DD}" type="slidenum">
              <a:rPr lang="en-GB" altLang="en-US">
                <a:solidFill>
                  <a:prstClr val="black"/>
                </a:solidFill>
              </a:rPr>
              <a:pPr algn="r" eaLnBrk="1" hangingPunct="1">
                <a:spcBef>
                  <a:spcPct val="0"/>
                </a:spcBef>
              </a:pPr>
              <a:t>3</a:t>
            </a:fld>
            <a:endParaRPr lang="en-GB" altLang="en-US">
              <a:solidFill>
                <a:prstClr val="black"/>
              </a:solidFill>
            </a:endParaRPr>
          </a:p>
        </p:txBody>
      </p:sp>
      <p:sp>
        <p:nvSpPr>
          <p:cNvPr id="47108" name="Rectangle 2"/>
          <p:cNvSpPr>
            <a:spLocks noGrp="1" noRot="1" noChangeAspect="1" noChangeArrowheads="1" noTextEdit="1"/>
          </p:cNvSpPr>
          <p:nvPr>
            <p:ph type="sldImg"/>
          </p:nvPr>
        </p:nvSpPr>
        <p:spPr>
          <a:xfrm>
            <a:off x="1141413" y="685800"/>
            <a:ext cx="4575175" cy="3430588"/>
          </a:xfrm>
          <a:ln/>
        </p:spPr>
      </p:sp>
      <p:sp>
        <p:nvSpPr>
          <p:cNvPr id="47109" name="Rectangle 3"/>
          <p:cNvSpPr>
            <a:spLocks noGrp="1" noChangeArrowheads="1"/>
          </p:cNvSpPr>
          <p:nvPr>
            <p:ph type="body" idx="1"/>
          </p:nvPr>
        </p:nvSpPr>
        <p:spPr>
          <a:xfrm>
            <a:off x="684214" y="4343400"/>
            <a:ext cx="5489575" cy="4114800"/>
          </a:xfrm>
          <a:noFill/>
        </p:spPr>
        <p:txBody>
          <a:bodyPr lIns="91550" tIns="45775" rIns="91550" bIns="45775"/>
          <a:lstStyle/>
          <a:p>
            <a:pPr eaLnBrk="1" hangingPunct="1"/>
            <a:r>
              <a:rPr lang="en-GB" altLang="en-US" smtClean="0"/>
              <a:t>The Eatwell plate is the best model for visualising what a well balanced diet should look like. We need to eat lots of the top two groups and some of the dairy and protein groups. We don’t need the bottom group but the model shows us that a little is OK.</a:t>
            </a:r>
          </a:p>
          <a:p>
            <a:pPr eaLnBrk="1" hangingPunct="1"/>
            <a:r>
              <a:rPr lang="en-GB" altLang="en-US" smtClean="0"/>
              <a:t>Are you surprised by the size of any of the foods groups in this model?</a:t>
            </a:r>
          </a:p>
          <a:p>
            <a:pPr eaLnBrk="1" hangingPunct="1"/>
            <a:r>
              <a:rPr lang="en-GB" altLang="en-US" smtClean="0"/>
              <a:t>(Usually a comment on the size of the starchy food group eg: “I thought bread and potatoes were fattening”. You can add that you may need to limit if you are not physically active and are overweight, but generally, we should be having more of these foods – especially high fibre ones.</a:t>
            </a:r>
          </a:p>
          <a:p>
            <a:pPr eaLnBrk="1" hangingPunct="1"/>
            <a:r>
              <a:rPr lang="en-GB" altLang="en-US" smtClean="0"/>
              <a:t>Emphasize the importance of variety in the protein and fruit and veg groups as the micronutrients are different (eg: red meat: Iron; beans: fibre; green veg: magnesium; strawberries: vitamin C etc). Variety is less important for the other groups.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5FEE29-C851-49B5-AE3A-1851BE9CEF0C}" type="slidenum">
              <a:rPr lang="en-GB" altLang="en-US">
                <a:solidFill>
                  <a:prstClr val="black"/>
                </a:solidFill>
              </a:rPr>
              <a:pPr eaLnBrk="1" hangingPunct="1">
                <a:spcBef>
                  <a:spcPct val="0"/>
                </a:spcBef>
              </a:pPr>
              <a:t>23</a:t>
            </a:fld>
            <a:endParaRPr lang="en-GB" altLang="en-US">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The High 5 Health &amp; Wellbeing programme is a vital part of the solution to the poor lifestyle choices of children. It brings together our knowledge, the experience of the pilot schools, and your skills as teachers to deliver a programme that meets the needs and learning styles of your pupils.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32E922-3532-48E7-BB41-45A78EA27784}" type="slidenum">
              <a:rPr lang="en-GB" altLang="en-US">
                <a:solidFill>
                  <a:prstClr val="black"/>
                </a:solidFill>
              </a:rPr>
              <a:pPr eaLnBrk="1" hangingPunct="1">
                <a:spcBef>
                  <a:spcPct val="0"/>
                </a:spcBef>
              </a:pPr>
              <a:t>24</a:t>
            </a:fld>
            <a:endParaRPr lang="en-GB" altLang="en-US">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We have lesson plans that are fully developed. They can be followed to the letter, adapted to suit the needs of your pupils or used more loosely as inspiration. What ever your 8 session program looks like, pay attention to the following principles. These are fully described in the “Key principles of High 5” document on your CD in the High 5 general explanatory notes folder. Talk through the princples, one by one.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5F6CDE-79F3-4F7A-8D2B-F526AD87BEF9}" type="slidenum">
              <a:rPr lang="en-GB" altLang="en-US">
                <a:solidFill>
                  <a:prstClr val="black"/>
                </a:solidFill>
              </a:rPr>
              <a:pPr eaLnBrk="1" hangingPunct="1">
                <a:spcBef>
                  <a:spcPct val="0"/>
                </a:spcBef>
              </a:pPr>
              <a:t>25</a:t>
            </a:fld>
            <a:endParaRPr lang="en-GB" alt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Physical activity is every bit as important as nutrition in the High 5 program. Within your 8 sessions, there are key physical activity messages that need to be communicated through both theoretical and experiential learning. Make sure you read the “Physical Activity – Key points” document before planning your program. At least two of your 8 sessions should have a substantial element of physical activity promotion. That is in addition to including reference to its importance in both the first and last session. The example lesson plans for P1 &amp; 2 have simple, fun activities embedded into the lessons. In addition, one of the Active Schools co-ordinators has included 2 lessons on physical activity that can be used for any age (though the first of these may need adapting for older pupils). There are also a couple of physical activity lesson plans specifically designed for older pupils, one of which is integrated with learning about food groups and body parts. Once again, you don’t have to use these, as long as you get the key messages across and don’t forget to echo these messages in PE lessons.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4D62DA-777B-400B-8C7F-BE6A050211D9}" type="slidenum">
              <a:rPr lang="en-GB" altLang="en-US">
                <a:solidFill>
                  <a:srgbClr val="000000"/>
                </a:solidFill>
              </a:rPr>
              <a:pPr eaLnBrk="1" hangingPunct="1">
                <a:spcBef>
                  <a:spcPct val="0"/>
                </a:spcBef>
              </a:pPr>
              <a:t>27</a:t>
            </a:fld>
            <a:endParaRPr lang="en-GB" altLang="en-US">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Another story on your “Eat Your Words” DVD being used here is the “Rosey Parker Investigates” one which finishes with pupils making a smoothie. This class have made their own as part of a “5 a day” lesson plan which works well with P3 and P4 pupils. In primary 1 and 2, you can keep the message even simpler with a “Taste the Rainbow” message, which itself is another story on the DVD.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E0E7E-2889-465B-AEB0-0D7297AC865A}" type="slidenum">
              <a:rPr lang="en-GB" altLang="en-US">
                <a:solidFill>
                  <a:prstClr val="black"/>
                </a:solidFill>
              </a:rPr>
              <a:pPr eaLnBrk="1" hangingPunct="1">
                <a:spcBef>
                  <a:spcPct val="0"/>
                </a:spcBef>
              </a:pPr>
              <a:t>28</a:t>
            </a:fld>
            <a:endParaRPr lang="en-GB" alt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The Eatwell Plate is a really important foundation for the mid primary years. It still needs to re-enforced in upper primary. This picture shows primary 7 pupils matching the description of each food group with the name of the food group. The text for these laminated cards was just copied from the extra guidance notes and, if you look in the appropriate Eatwell lesson plan folder, you’ll see these descriptions already formatted and ready for you to print off and cut up…just to make it easier for you and avoid having to duplicate the effort.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7CDEDD-DB86-4C81-B233-9B8F42F0B768}" type="slidenum">
              <a:rPr lang="en-GB" altLang="en-US">
                <a:solidFill>
                  <a:prstClr val="black"/>
                </a:solidFill>
              </a:rPr>
              <a:pPr eaLnBrk="1" hangingPunct="1">
                <a:spcBef>
                  <a:spcPct val="0"/>
                </a:spcBef>
              </a:pPr>
              <a:t>29</a:t>
            </a:fld>
            <a:endParaRPr lang="en-GB" altLang="en-US">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And here are the 5 food groups correctly matched up with their descriptive text.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7CA4B3-3ED7-49B7-AB88-CE266F7035BC}" type="slidenum">
              <a:rPr lang="en-GB" altLang="en-US">
                <a:solidFill>
                  <a:prstClr val="black"/>
                </a:solidFill>
              </a:rPr>
              <a:pPr eaLnBrk="1" hangingPunct="1">
                <a:spcBef>
                  <a:spcPct val="0"/>
                </a:spcBef>
              </a:pPr>
              <a:t>30</a:t>
            </a:fld>
            <a:endParaRPr lang="en-GB" altLang="en-US">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This picture shows you how a primary 7 teacher gathered the pupils thoughts about food advertising as part of the “Food marketing and your health” lesson plan for mid to upper primary pupils.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0D28BA-E5DC-4340-8BBD-DCDC172052FB}" type="slidenum">
              <a:rPr lang="en-GB" altLang="en-US">
                <a:solidFill>
                  <a:prstClr val="black"/>
                </a:solidFill>
              </a:rPr>
              <a:pPr eaLnBrk="1" hangingPunct="1">
                <a:spcBef>
                  <a:spcPct val="0"/>
                </a:spcBef>
              </a:pPr>
              <a:t>31</a:t>
            </a:fld>
            <a:endParaRPr lang="en-GB" altLang="en-US">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Pupils were asked to recall as many food adverts as they could. Here are some examples from a primary 4 class.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366BE8-3368-4F19-AE7D-28BD475455C3}" type="slidenum">
              <a:rPr lang="en-GB" altLang="en-US">
                <a:solidFill>
                  <a:prstClr val="black"/>
                </a:solidFill>
              </a:rPr>
              <a:pPr eaLnBrk="1" hangingPunct="1">
                <a:spcBef>
                  <a:spcPct val="0"/>
                </a:spcBef>
              </a:pPr>
              <a:t>32</a:t>
            </a:fld>
            <a:endParaRPr lang="en-GB" altLang="en-US">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Here are some primary 7 pupils putiing the food adverts into the appropriate section of the Eatwell 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73C7A7-8C90-47DF-BE54-7F72F8572636}" type="slidenum">
              <a:rPr lang="en-GB" altLang="en-US">
                <a:solidFill>
                  <a:prstClr val="black"/>
                </a:solidFill>
              </a:rPr>
              <a:pPr eaLnBrk="1" hangingPunct="1">
                <a:spcBef>
                  <a:spcPct val="0"/>
                </a:spcBef>
              </a:pPr>
              <a:t>34</a:t>
            </a:fld>
            <a:endParaRPr lang="en-GB" altLang="en-US">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Here are some primary 4 pupils at Lochardil, evaluating how well balanced school meals are using the “Rising Stars” model. They did the same with packed lunches and home lunches. In fact, the model can be used for rating any meal and is suitable for P4 upwards – but only if they have a good grasp of the Eatwell plate first.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latin typeface="Arial" charset="0"/>
              </a:rPr>
              <a:t>The Danes have simplified their plate from 5 groups to 3, using the letter “Y” to indicate that the protein group (which includes cheese) need not be large. 3 groups is easier to relate to meal planning</a:t>
            </a:r>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0334CB4D-5ABE-4D47-B7A3-B6BAB0480534}" type="slidenum">
              <a:rPr lang="en-GB" altLang="en-US">
                <a:solidFill>
                  <a:prstClr val="black"/>
                </a:solidFill>
              </a:rPr>
              <a:pPr eaLnBrk="1" hangingPunct="1"/>
              <a:t>4</a:t>
            </a:fld>
            <a:endParaRPr lang="en-GB"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47D843-8E78-477D-8FF6-7A34C55802BF}" type="slidenum">
              <a:rPr lang="en-GB" altLang="en-US">
                <a:solidFill>
                  <a:prstClr val="black"/>
                </a:solidFill>
              </a:rPr>
              <a:pPr eaLnBrk="1" hangingPunct="1">
                <a:spcBef>
                  <a:spcPct val="0"/>
                </a:spcBef>
              </a:pPr>
              <a:t>36</a:t>
            </a:fld>
            <a:endParaRPr lang="en-GB" altLang="en-US">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Here are some older children practising the Rising stars scoring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ECADC8-42A6-4D92-B1E4-4C77E2633C16}" type="slidenum">
              <a:rPr lang="en-GB" altLang="en-US">
                <a:solidFill>
                  <a:prstClr val="black"/>
                </a:solidFill>
              </a:rPr>
              <a:pPr eaLnBrk="1" hangingPunct="1">
                <a:spcBef>
                  <a:spcPct val="0"/>
                </a:spcBef>
              </a:pPr>
              <a:t>39</a:t>
            </a:fld>
            <a:endParaRPr lang="en-GB" altLang="en-US">
              <a:solidFill>
                <a:prstClr val="black"/>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Explain we will have a chance to look at some of the lesson plans. To do this, it might be better to spit the participants into P1, 2 in 1 group, 4 and 5 in another, and 6 and 7 in the other. The P3 teacher may want to float between the two younger groups. Go through the bullets above.</a:t>
            </a:r>
          </a:p>
          <a:p>
            <a:pPr eaLnBrk="1" hangingPunct="1"/>
            <a:r>
              <a:rPr lang="en-GB" altLang="en-US" smtClean="0">
                <a:latin typeface="Arial" charset="0"/>
              </a:rPr>
              <a:t>Explain that the write of the lesson plans includes learning outcomes, E and O’s of CFE and various other headings. However, for clarity, the ones you are handing out for staff to look at include only the suggested learning and teaching activities and any relevant extra guidance notes. Briefly show the participants on the whiteboard how the folders on their CD are organised by dipping into the lesson plan folders (both the full ones and the simplified ones you are handing out for them to look at). While you’re at it, show the “General explanatory notes folder” and the flow chart document stressing that they need to read through all of these before they plan their sessions.</a:t>
            </a:r>
          </a:p>
          <a:p>
            <a:pPr eaLnBrk="1" hangingPunct="1"/>
            <a:endParaRPr lang="en-GB"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7DFEF1-E1F7-4DE8-817B-633E482C79C4}" type="slidenum">
              <a:rPr lang="en-GB" altLang="en-US">
                <a:solidFill>
                  <a:prstClr val="black"/>
                </a:solidFill>
              </a:rPr>
              <a:pPr eaLnBrk="1" hangingPunct="1">
                <a:spcBef>
                  <a:spcPct val="0"/>
                </a:spcBef>
              </a:pPr>
              <a:t>40</a:t>
            </a:fld>
            <a:endParaRPr lang="en-GB" altLang="en-US">
              <a:solidFill>
                <a:prstClr val="black"/>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mtClean="0">
                <a:latin typeface="Arial" charset="0"/>
              </a:rPr>
              <a:t>Looking primarily at the teachers of P1 &amp; 2 classes, explain that the lesson plans they have should be used more as an example rather than taken literally. Go through bullets above.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9803052-4600-4F55-8679-8825AA6350FE}" type="slidenum">
              <a:rPr lang="en-GB" altLang="en-US" smtClean="0">
                <a:solidFill>
                  <a:prstClr val="black"/>
                </a:solidFill>
              </a:rPr>
              <a:pPr eaLnBrk="1" hangingPunct="1">
                <a:spcBef>
                  <a:spcPct val="0"/>
                </a:spcBef>
              </a:pPr>
              <a:t>6</a:t>
            </a:fld>
            <a:endParaRPr lang="en-GB" altLang="en-US" smtClean="0">
              <a:solidFill>
                <a:prstClr val="black"/>
              </a:solidFill>
            </a:endParaRPr>
          </a:p>
        </p:txBody>
      </p:sp>
      <p:sp>
        <p:nvSpPr>
          <p:cNvPr id="4813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550" tIns="45775" rIns="91550" bIns="45775" anchor="b"/>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244195A-ECEF-4CBC-B5BB-C104BCE4CB78}" type="slidenum">
              <a:rPr lang="en-GB" altLang="en-US">
                <a:solidFill>
                  <a:prstClr val="black"/>
                </a:solidFill>
              </a:rPr>
              <a:pPr algn="r" eaLnBrk="1" hangingPunct="1">
                <a:spcBef>
                  <a:spcPct val="0"/>
                </a:spcBef>
              </a:pPr>
              <a:t>6</a:t>
            </a:fld>
            <a:endParaRPr lang="en-GB" altLang="en-US">
              <a:solidFill>
                <a:prstClr val="black"/>
              </a:solidFill>
            </a:endParaRPr>
          </a:p>
        </p:txBody>
      </p:sp>
      <p:sp>
        <p:nvSpPr>
          <p:cNvPr id="48132" name="Rectangle 2"/>
          <p:cNvSpPr>
            <a:spLocks noGrp="1" noRot="1" noChangeAspect="1" noChangeArrowheads="1" noTextEdit="1"/>
          </p:cNvSpPr>
          <p:nvPr>
            <p:ph type="sldImg"/>
          </p:nvPr>
        </p:nvSpPr>
        <p:spPr>
          <a:xfrm>
            <a:off x="1141413" y="685800"/>
            <a:ext cx="4575175" cy="3430588"/>
          </a:xfrm>
          <a:ln/>
        </p:spPr>
      </p:sp>
      <p:sp>
        <p:nvSpPr>
          <p:cNvPr id="48133" name="Rectangle 3"/>
          <p:cNvSpPr>
            <a:spLocks noGrp="1" noChangeArrowheads="1"/>
          </p:cNvSpPr>
          <p:nvPr>
            <p:ph type="body" idx="1"/>
          </p:nvPr>
        </p:nvSpPr>
        <p:spPr>
          <a:xfrm>
            <a:off x="684214" y="4343400"/>
            <a:ext cx="5489575" cy="4114800"/>
          </a:xfrm>
          <a:noFill/>
        </p:spPr>
        <p:txBody>
          <a:bodyPr lIns="91550" tIns="45775" rIns="91550" bIns="45775"/>
          <a:lstStyle/>
          <a:p>
            <a:pPr eaLnBrk="1" hangingPunct="1"/>
            <a:r>
              <a:rPr lang="en-GB" altLang="en-US" smtClean="0"/>
              <a:t>Taking the pictures away, this is what a healthy, balanced diet should look like. How do you think this compares with the diet of a typical child in a Highland primary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9B0556-547D-46A0-9B39-1AF400CA5F4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xmlns="" val="372988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endParaRPr lang="en-GB"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xmlns="" val="311685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D65C79-7948-4B39-816D-F0BBE41AF13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xmlns="" val="327520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nutrients</a:t>
            </a:r>
            <a:r>
              <a:rPr lang="en-GB" baseline="0" dirty="0" smtClean="0"/>
              <a:t> are often lacking in the diets of teenagers in Scotland. Not having enough of then affects our long terms physical health. For example heart disease, strokes and cancer are all common causes of early death and illness that can be caused by a poor diet (and by other things too – Inactivity, luck, genetics, smoking, alcohol, drugs </a:t>
            </a:r>
            <a:r>
              <a:rPr lang="en-GB" baseline="0" dirty="0" err="1" smtClean="0"/>
              <a:t>etc</a:t>
            </a:r>
            <a:r>
              <a:rPr lang="en-GB" baseline="0" dirty="0" smtClean="0"/>
              <a:t>).</a:t>
            </a:r>
          </a:p>
          <a:p>
            <a:r>
              <a:rPr lang="en-GB" baseline="0" dirty="0" smtClean="0"/>
              <a:t>Lacking these nutrients can also affect our health now. It can especially affect how our brains work. That means that our concentration, mood and sleep can all be affected. Getting you diet right can help you to learn, concentrate, be happy, relax and sleep. How many of these things do you sometimes find hard to do? There could be lots of reasons, but your diet can be one of them.</a:t>
            </a:r>
            <a:endParaRPr lang="en-GB"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xmlns="" val="192327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F7399101-BEB6-4946-B3E4-36BB35526903}" type="slidenum">
              <a:rPr lang="en-GB" altLang="en-US">
                <a:solidFill>
                  <a:srgbClr val="000000"/>
                </a:solidFill>
              </a:rPr>
              <a:pPr eaLnBrk="1" hangingPunct="1"/>
              <a:t>13</a:t>
            </a:fld>
            <a:endParaRPr lang="en-GB" altLang="en-US">
              <a:solidFill>
                <a:srgbClr val="000000"/>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shows the difference that omega 3 fats from oily fish can make to ADHD symptoms. Notice the difference between the red and the green. Red is fish oil, green is a placebo “dummy” treatment. This shows how important essential fats are for the brain.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F8DA12D-53F2-44FA-985E-8EC8E8E0C3FB}" type="slidenum">
              <a:rPr lang="en-GB" altLang="en-US">
                <a:solidFill>
                  <a:srgbClr val="000000"/>
                </a:solidFill>
                <a:latin typeface="Arial" charset="0"/>
                <a:cs typeface="Arial" charset="0"/>
              </a:rPr>
              <a:pPr>
                <a:spcBef>
                  <a:spcPct val="0"/>
                </a:spcBef>
              </a:pPr>
              <a:t>14</a:t>
            </a:fld>
            <a:endParaRPr lang="en-GB" altLang="en-US" dirty="0">
              <a:solidFill>
                <a:srgbClr val="000000"/>
              </a:solidFill>
              <a:latin typeface="Arial" charset="0"/>
              <a:cs typeface="Arial" charset="0"/>
            </a:endParaRPr>
          </a:p>
        </p:txBody>
      </p:sp>
      <p:sp>
        <p:nvSpPr>
          <p:cNvPr id="20377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550" tIns="45775" rIns="91550" bIns="45775" anchor="b"/>
          <a:lstStyle>
            <a:lvl1pPr defTabSz="915988">
              <a:spcBef>
                <a:spcPct val="30000"/>
              </a:spcBef>
              <a:defRPr sz="1200">
                <a:solidFill>
                  <a:schemeClr val="tx1"/>
                </a:solidFill>
                <a:latin typeface="Times New Roman" pitchFamily="18" charset="0"/>
              </a:defRPr>
            </a:lvl1pPr>
            <a:lvl2pPr marL="742950" indent="-285750" defTabSz="915988">
              <a:spcBef>
                <a:spcPct val="30000"/>
              </a:spcBef>
              <a:defRPr sz="1200">
                <a:solidFill>
                  <a:schemeClr val="tx1"/>
                </a:solidFill>
                <a:latin typeface="Times New Roman" pitchFamily="18" charset="0"/>
              </a:defRPr>
            </a:lvl2pPr>
            <a:lvl3pPr marL="1143000" indent="-228600" defTabSz="915988">
              <a:spcBef>
                <a:spcPct val="30000"/>
              </a:spcBef>
              <a:defRPr sz="1200">
                <a:solidFill>
                  <a:schemeClr val="tx1"/>
                </a:solidFill>
                <a:latin typeface="Times New Roman" pitchFamily="18" charset="0"/>
              </a:defRPr>
            </a:lvl3pPr>
            <a:lvl4pPr marL="1600200" indent="-228600" defTabSz="915988">
              <a:spcBef>
                <a:spcPct val="30000"/>
              </a:spcBef>
              <a:defRPr sz="1200">
                <a:solidFill>
                  <a:schemeClr val="tx1"/>
                </a:solidFill>
                <a:latin typeface="Times New Roman" pitchFamily="18" charset="0"/>
              </a:defRPr>
            </a:lvl4pPr>
            <a:lvl5pPr marL="2057400" indent="-228600" defTabSz="915988">
              <a:spcBef>
                <a:spcPct val="30000"/>
              </a:spcBef>
              <a:defRPr sz="1200">
                <a:solidFill>
                  <a:schemeClr val="tx1"/>
                </a:solidFill>
                <a:latin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defRPr>
            </a:lvl9pPr>
          </a:lstStyle>
          <a:p>
            <a:pPr algn="r" fontAlgn="base">
              <a:spcBef>
                <a:spcPct val="0"/>
              </a:spcBef>
              <a:spcAft>
                <a:spcPct val="0"/>
              </a:spcAft>
            </a:pPr>
            <a:fld id="{45A50DE2-2AEE-4CD8-92C3-525B447813EC}" type="slidenum">
              <a:rPr lang="en-GB" altLang="en-US" smtClean="0">
                <a:solidFill>
                  <a:srgbClr val="000000"/>
                </a:solidFill>
                <a:latin typeface="Arial" charset="0"/>
                <a:cs typeface="Arial" charset="0"/>
              </a:rPr>
              <a:pPr algn="r" fontAlgn="base">
                <a:spcBef>
                  <a:spcPct val="0"/>
                </a:spcBef>
                <a:spcAft>
                  <a:spcPct val="0"/>
                </a:spcAft>
              </a:pPr>
              <a:t>14</a:t>
            </a:fld>
            <a:endParaRPr lang="en-GB" altLang="en-US" dirty="0" smtClean="0">
              <a:solidFill>
                <a:srgbClr val="000000"/>
              </a:solidFill>
              <a:latin typeface="Arial" charset="0"/>
              <a:cs typeface="Arial" charset="0"/>
            </a:endParaRPr>
          </a:p>
        </p:txBody>
      </p:sp>
      <p:sp>
        <p:nvSpPr>
          <p:cNvPr id="203780" name="Rectangle 2"/>
          <p:cNvSpPr>
            <a:spLocks noGrp="1" noRot="1" noChangeAspect="1" noChangeArrowheads="1" noTextEdit="1"/>
          </p:cNvSpPr>
          <p:nvPr>
            <p:ph type="sldImg"/>
          </p:nvPr>
        </p:nvSpPr>
        <p:spPr>
          <a:xfrm>
            <a:off x="1141413" y="685800"/>
            <a:ext cx="4575175" cy="3430588"/>
          </a:xfrm>
          <a:ln/>
        </p:spPr>
      </p:sp>
      <p:sp>
        <p:nvSpPr>
          <p:cNvPr id="203781" name="Rectangle 3"/>
          <p:cNvSpPr>
            <a:spLocks noGrp="1" noChangeArrowheads="1"/>
          </p:cNvSpPr>
          <p:nvPr>
            <p:ph type="body" idx="1"/>
          </p:nvPr>
        </p:nvSpPr>
        <p:spPr>
          <a:xfrm>
            <a:off x="684213" y="4343400"/>
            <a:ext cx="5489575" cy="4114800"/>
          </a:xfrm>
          <a:noFill/>
        </p:spPr>
        <p:txBody>
          <a:bodyPr lIns="91550" tIns="45775" rIns="91550" bIns="45775"/>
          <a:lstStyle/>
          <a:p>
            <a:pPr eaLnBrk="1" hangingPunct="1"/>
            <a:r>
              <a:rPr lang="en-GB" altLang="en-US" dirty="0" smtClean="0"/>
              <a:t>Its all very well, us complaining about how unhealthy the food choices of children are. But food preferences are merely the result of the interplay between all these different factors. Some of them we have some control over, and some less so, some of them are good influences, but most of them are not. Specifically, advertising and marketing is disproportionately for high fat or high sugar foods of low nutritional value. The lesson plans for upper primary that we will be looking at, help pupils to develop the kind of critical consumer skills that are essential for developing resilience to the marketing of foods of low nutritional value.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96757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14782220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6A75D-003C-48A1-8F46-50D20096BE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2404064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7E519E-A97F-4D15-AC08-C8AFD821C0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7454744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7FFA4E-3419-460B-8FE8-0F3A1E75CE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109847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AD51052-6C24-4800-BAC7-60C284B302A9}" type="slidenum">
              <a:rPr lang="en-GB" altLang="en-US"/>
              <a:pPr>
                <a:defRPr/>
              </a:pPr>
              <a:t>‹#›</a:t>
            </a:fld>
            <a:endParaRPr lang="en-GB" altLang="en-US"/>
          </a:p>
        </p:txBody>
      </p:sp>
    </p:spTree>
    <p:extLst>
      <p:ext uri="{BB962C8B-B14F-4D97-AF65-F5344CB8AC3E}">
        <p14:creationId xmlns:p14="http://schemas.microsoft.com/office/powerpoint/2010/main" xmlns="" val="2125089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30CC38C-14F9-413B-A9FD-B31C0C5A752F}" type="slidenum">
              <a:rPr lang="en-GB" altLang="en-US"/>
              <a:pPr>
                <a:defRPr/>
              </a:pPr>
              <a:t>‹#›</a:t>
            </a:fld>
            <a:endParaRPr lang="en-GB" altLang="en-US"/>
          </a:p>
        </p:txBody>
      </p:sp>
    </p:spTree>
    <p:extLst>
      <p:ext uri="{BB962C8B-B14F-4D97-AF65-F5344CB8AC3E}">
        <p14:creationId xmlns:p14="http://schemas.microsoft.com/office/powerpoint/2010/main" xmlns="" val="6970504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9EA970E-7B5F-48EF-8DA0-79364C31C607}" type="slidenum">
              <a:rPr lang="en-GB" altLang="en-US"/>
              <a:pPr>
                <a:defRPr/>
              </a:pPr>
              <a:t>‹#›</a:t>
            </a:fld>
            <a:endParaRPr lang="en-GB" altLang="en-US"/>
          </a:p>
        </p:txBody>
      </p:sp>
    </p:spTree>
    <p:extLst>
      <p:ext uri="{BB962C8B-B14F-4D97-AF65-F5344CB8AC3E}">
        <p14:creationId xmlns:p14="http://schemas.microsoft.com/office/powerpoint/2010/main" xmlns="" val="37325501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E262E1D-1A25-428E-B67F-585997FF6066}" type="slidenum">
              <a:rPr lang="en-GB" altLang="en-US"/>
              <a:pPr>
                <a:defRPr/>
              </a:pPr>
              <a:t>‹#›</a:t>
            </a:fld>
            <a:endParaRPr lang="en-GB" altLang="en-US"/>
          </a:p>
        </p:txBody>
      </p:sp>
    </p:spTree>
    <p:extLst>
      <p:ext uri="{BB962C8B-B14F-4D97-AF65-F5344CB8AC3E}">
        <p14:creationId xmlns:p14="http://schemas.microsoft.com/office/powerpoint/2010/main" xmlns="" val="26622771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511F6D8-DC6E-490A-948C-65C797120A1B}" type="slidenum">
              <a:rPr lang="en-GB" altLang="en-US"/>
              <a:pPr>
                <a:defRPr/>
              </a:pPr>
              <a:t>‹#›</a:t>
            </a:fld>
            <a:endParaRPr lang="en-GB" altLang="en-US"/>
          </a:p>
        </p:txBody>
      </p:sp>
    </p:spTree>
    <p:extLst>
      <p:ext uri="{BB962C8B-B14F-4D97-AF65-F5344CB8AC3E}">
        <p14:creationId xmlns:p14="http://schemas.microsoft.com/office/powerpoint/2010/main" xmlns="" val="40489796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BD55D7D-C843-4547-8D51-AD354A016387}" type="slidenum">
              <a:rPr lang="en-GB" altLang="en-US"/>
              <a:pPr>
                <a:defRPr/>
              </a:pPr>
              <a:t>‹#›</a:t>
            </a:fld>
            <a:endParaRPr lang="en-GB" altLang="en-US"/>
          </a:p>
        </p:txBody>
      </p:sp>
    </p:spTree>
    <p:extLst>
      <p:ext uri="{BB962C8B-B14F-4D97-AF65-F5344CB8AC3E}">
        <p14:creationId xmlns:p14="http://schemas.microsoft.com/office/powerpoint/2010/main" xmlns="" val="14837498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D314463-6781-43D8-8ED7-04CE480C6D00}" type="slidenum">
              <a:rPr lang="en-GB" altLang="en-US"/>
              <a:pPr>
                <a:defRPr/>
              </a:pPr>
              <a:t>‹#›</a:t>
            </a:fld>
            <a:endParaRPr lang="en-GB" altLang="en-US"/>
          </a:p>
        </p:txBody>
      </p:sp>
    </p:spTree>
    <p:extLst>
      <p:ext uri="{BB962C8B-B14F-4D97-AF65-F5344CB8AC3E}">
        <p14:creationId xmlns:p14="http://schemas.microsoft.com/office/powerpoint/2010/main" xmlns="" val="33622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19555421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39719D3-B3D2-4DFA-A464-C60D6445FF1F}" type="slidenum">
              <a:rPr lang="en-GB" altLang="en-US"/>
              <a:pPr>
                <a:defRPr/>
              </a:pPr>
              <a:t>‹#›</a:t>
            </a:fld>
            <a:endParaRPr lang="en-GB" altLang="en-US"/>
          </a:p>
        </p:txBody>
      </p:sp>
    </p:spTree>
    <p:extLst>
      <p:ext uri="{BB962C8B-B14F-4D97-AF65-F5344CB8AC3E}">
        <p14:creationId xmlns:p14="http://schemas.microsoft.com/office/powerpoint/2010/main" xmlns="" val="7708685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2C5C002-31E3-43F9-8FEC-6C9FCB3DEDE0}" type="slidenum">
              <a:rPr lang="en-GB" altLang="en-US"/>
              <a:pPr>
                <a:defRPr/>
              </a:pPr>
              <a:t>‹#›</a:t>
            </a:fld>
            <a:endParaRPr lang="en-GB" altLang="en-US"/>
          </a:p>
        </p:txBody>
      </p:sp>
    </p:spTree>
    <p:extLst>
      <p:ext uri="{BB962C8B-B14F-4D97-AF65-F5344CB8AC3E}">
        <p14:creationId xmlns:p14="http://schemas.microsoft.com/office/powerpoint/2010/main" xmlns="" val="11126185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AB716EE-E457-4492-B807-085ED2305D1D}" type="slidenum">
              <a:rPr lang="en-GB" altLang="en-US"/>
              <a:pPr>
                <a:defRPr/>
              </a:pPr>
              <a:t>‹#›</a:t>
            </a:fld>
            <a:endParaRPr lang="en-GB" altLang="en-US"/>
          </a:p>
        </p:txBody>
      </p:sp>
    </p:spTree>
    <p:extLst>
      <p:ext uri="{BB962C8B-B14F-4D97-AF65-F5344CB8AC3E}">
        <p14:creationId xmlns:p14="http://schemas.microsoft.com/office/powerpoint/2010/main" xmlns="" val="12806277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858E5BA-34E3-44E5-A98E-EEAF32A6D2E1}" type="slidenum">
              <a:rPr lang="en-GB" altLang="en-US"/>
              <a:pPr>
                <a:defRPr/>
              </a:pPr>
              <a:t>‹#›</a:t>
            </a:fld>
            <a:endParaRPr lang="en-GB" altLang="en-US"/>
          </a:p>
        </p:txBody>
      </p:sp>
    </p:spTree>
    <p:extLst>
      <p:ext uri="{BB962C8B-B14F-4D97-AF65-F5344CB8AC3E}">
        <p14:creationId xmlns:p14="http://schemas.microsoft.com/office/powerpoint/2010/main" xmlns="" val="8490845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F0D68FC-26D4-4E3F-93A3-1CA7A05F9106}" type="slidenum">
              <a:rPr lang="en-GB" altLang="en-US"/>
              <a:pPr>
                <a:defRPr/>
              </a:pPr>
              <a:t>‹#›</a:t>
            </a:fld>
            <a:endParaRPr lang="en-GB" altLang="en-US"/>
          </a:p>
        </p:txBody>
      </p:sp>
    </p:spTree>
    <p:extLst>
      <p:ext uri="{BB962C8B-B14F-4D97-AF65-F5344CB8AC3E}">
        <p14:creationId xmlns:p14="http://schemas.microsoft.com/office/powerpoint/2010/main" xmlns="" val="16051876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1809294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12988412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17700435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41464326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281395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49807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23966224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36438026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1123047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26688257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20428097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1279788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2010</a:t>
            </a:r>
          </a:p>
        </p:txBody>
      </p:sp>
    </p:spTree>
    <p:extLst>
      <p:ext uri="{BB962C8B-B14F-4D97-AF65-F5344CB8AC3E}">
        <p14:creationId xmlns:p14="http://schemas.microsoft.com/office/powerpoint/2010/main" xmlns="" val="1091953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2007</a:t>
            </a:r>
          </a:p>
        </p:txBody>
      </p:sp>
    </p:spTree>
    <p:extLst>
      <p:ext uri="{BB962C8B-B14F-4D97-AF65-F5344CB8AC3E}">
        <p14:creationId xmlns:p14="http://schemas.microsoft.com/office/powerpoint/2010/main" xmlns="" val="12348509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2007</a:t>
            </a:r>
          </a:p>
        </p:txBody>
      </p:sp>
    </p:spTree>
    <p:extLst>
      <p:ext uri="{BB962C8B-B14F-4D97-AF65-F5344CB8AC3E}">
        <p14:creationId xmlns:p14="http://schemas.microsoft.com/office/powerpoint/2010/main" xmlns="" val="2288614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r>
              <a:rPr lang="en-US"/>
              <a:t>© A.J.Richardson, Food And Behaviour Research 2007</a:t>
            </a:r>
          </a:p>
        </p:txBody>
      </p:sp>
    </p:spTree>
    <p:extLst>
      <p:ext uri="{BB962C8B-B14F-4D97-AF65-F5344CB8AC3E}">
        <p14:creationId xmlns:p14="http://schemas.microsoft.com/office/powerpoint/2010/main" xmlns="" val="27822255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0356591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6962216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9409061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123014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870675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0834433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3083155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0821535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319132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41910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37435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0572024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218941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5D8E3-75D4-4386-A5FA-96C30E6790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882317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3CD05-E41B-4084-8F29-52C11B8976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697274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422AF-C4AB-49CA-B354-EA85A39B0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712806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37269A-9155-439B-ADEA-49340042E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659439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96406-6ADF-4F54-94C9-0D140087A3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10388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7B8A36-3A0E-4B43-ADEF-4D7853E74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9410213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4FE986-5BE6-4E9A-BDA1-F0FE9CB991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867522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6FB43-EF8B-47A0-925F-752C20BC45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9141395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D9BA4-B33A-4AE8-9577-8DF716E45F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99298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400443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D762-3AE4-4A60-891D-D8D7870A73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6102431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B4C43-0706-4486-A7F2-AD6EF509E2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448582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E680-827E-4629-BCA1-9D937132F9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0332195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5D8E3-75D4-4386-A5FA-96C30E6790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4660646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3CD05-E41B-4084-8F29-52C11B8976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585311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422AF-C4AB-49CA-B354-EA85A39B0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355619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37269A-9155-439B-ADEA-49340042E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0344607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96406-6ADF-4F54-94C9-0D140087A3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268647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7B8A36-3A0E-4B43-ADEF-4D7853E74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2185772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4FE986-5BE6-4E9A-BDA1-F0FE9CB991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357238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6880380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6FB43-EF8B-47A0-925F-752C20BC45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7164176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D9BA4-B33A-4AE8-9577-8DF716E45F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0738824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D762-3AE4-4A60-891D-D8D7870A73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2561094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B4C43-0706-4486-A7F2-AD6EF509E2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323151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E680-827E-4629-BCA1-9D937132F9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728211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5D8E3-75D4-4386-A5FA-96C30E6790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7797559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3CD05-E41B-4084-8F29-52C11B8976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6281381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422AF-C4AB-49CA-B354-EA85A39B0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1360084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37269A-9155-439B-ADEA-49340042E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2577571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96406-6ADF-4F54-94C9-0D140087A3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771511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642530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7B8A36-3A0E-4B43-ADEF-4D7853E74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542821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4FE986-5BE6-4E9A-BDA1-F0FE9CB991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692571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6FB43-EF8B-47A0-925F-752C20BC45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8134789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D9BA4-B33A-4AE8-9577-8DF716E45F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196660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D762-3AE4-4A60-891D-D8D7870A73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9348664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B4C43-0706-4486-A7F2-AD6EF509E2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582332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E680-827E-4629-BCA1-9D937132F9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2291040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5D8E3-75D4-4386-A5FA-96C30E6790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940342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3CD05-E41B-4084-8F29-52C11B8976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856170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422AF-C4AB-49CA-B354-EA85A39B0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530410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606410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37269A-9155-439B-ADEA-49340042E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0515583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96406-6ADF-4F54-94C9-0D140087A3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8217834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7B8A36-3A0E-4B43-ADEF-4D7853E74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251087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4FE986-5BE6-4E9A-BDA1-F0FE9CB991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1912335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6FB43-EF8B-47A0-925F-752C20BC45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5086645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D9BA4-B33A-4AE8-9577-8DF716E45F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7409098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D762-3AE4-4A60-891D-D8D7870A73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1854125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B4C43-0706-4486-A7F2-AD6EF509E2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150616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E680-827E-4629-BCA1-9D937132F9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4841541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5D8E3-75D4-4386-A5FA-96C30E6790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627640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6761525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3CD05-E41B-4084-8F29-52C11B8976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4169940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422AF-C4AB-49CA-B354-EA85A39B0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949149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37269A-9155-439B-ADEA-49340042E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06388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96406-6ADF-4F54-94C9-0D140087A3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669688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7B8A36-3A0E-4B43-ADEF-4D7853E74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046939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4FE986-5BE6-4E9A-BDA1-F0FE9CB991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315936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6FB43-EF8B-47A0-925F-752C20BC45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8406523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D9BA4-B33A-4AE8-9577-8DF716E45F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9839866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D762-3AE4-4A60-891D-D8D7870A73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2737255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B4C43-0706-4486-A7F2-AD6EF509E2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1436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1245437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3901207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E680-827E-4629-BCA1-9D937132F9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724742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05858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476504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2EFF618-C159-4EEA-9376-B8FE6E7A4074}" type="slidenum">
              <a:rPr lang="en-GB" altLang="en-US"/>
              <a:pPr>
                <a:defRPr/>
              </a:pPr>
              <a:t>‹#›</a:t>
            </a:fld>
            <a:endParaRPr lang="en-GB" altLang="en-US"/>
          </a:p>
        </p:txBody>
      </p:sp>
    </p:spTree>
    <p:extLst>
      <p:ext uri="{BB962C8B-B14F-4D97-AF65-F5344CB8AC3E}">
        <p14:creationId xmlns:p14="http://schemas.microsoft.com/office/powerpoint/2010/main" xmlns="" val="53544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DF3BF92-9405-4F2E-97F4-D42CF0EB8370}" type="slidenum">
              <a:rPr lang="en-GB" altLang="en-US"/>
              <a:pPr>
                <a:defRPr/>
              </a:pPr>
              <a:t>‹#›</a:t>
            </a:fld>
            <a:endParaRPr lang="en-GB" altLang="en-US"/>
          </a:p>
        </p:txBody>
      </p:sp>
    </p:spTree>
    <p:extLst>
      <p:ext uri="{BB962C8B-B14F-4D97-AF65-F5344CB8AC3E}">
        <p14:creationId xmlns:p14="http://schemas.microsoft.com/office/powerpoint/2010/main" xmlns="" val="101946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BD5EC07-A3AB-42BE-81EA-26239C8CC2E6}" type="slidenum">
              <a:rPr lang="en-GB" altLang="en-US"/>
              <a:pPr>
                <a:defRPr/>
              </a:pPr>
              <a:t>‹#›</a:t>
            </a:fld>
            <a:endParaRPr lang="en-GB" altLang="en-US"/>
          </a:p>
        </p:txBody>
      </p:sp>
    </p:spTree>
    <p:extLst>
      <p:ext uri="{BB962C8B-B14F-4D97-AF65-F5344CB8AC3E}">
        <p14:creationId xmlns:p14="http://schemas.microsoft.com/office/powerpoint/2010/main" xmlns="" val="2806399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1A40AE4-00A9-41CE-B7EC-433BB2F2813B}" type="slidenum">
              <a:rPr lang="en-GB" altLang="en-US"/>
              <a:pPr>
                <a:defRPr/>
              </a:pPr>
              <a:t>‹#›</a:t>
            </a:fld>
            <a:endParaRPr lang="en-GB" altLang="en-US"/>
          </a:p>
        </p:txBody>
      </p:sp>
    </p:spTree>
    <p:extLst>
      <p:ext uri="{BB962C8B-B14F-4D97-AF65-F5344CB8AC3E}">
        <p14:creationId xmlns:p14="http://schemas.microsoft.com/office/powerpoint/2010/main" xmlns="" val="1016618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F5FE4E3-A484-4734-B817-842D222F733C}" type="slidenum">
              <a:rPr lang="en-GB" altLang="en-US"/>
              <a:pPr>
                <a:defRPr/>
              </a:pPr>
              <a:t>‹#›</a:t>
            </a:fld>
            <a:endParaRPr lang="en-GB" altLang="en-US"/>
          </a:p>
        </p:txBody>
      </p:sp>
    </p:spTree>
    <p:extLst>
      <p:ext uri="{BB962C8B-B14F-4D97-AF65-F5344CB8AC3E}">
        <p14:creationId xmlns:p14="http://schemas.microsoft.com/office/powerpoint/2010/main" xmlns="" val="4123888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4E088A4-3281-4005-8D52-F404471487C5}" type="slidenum">
              <a:rPr lang="en-GB" altLang="en-US"/>
              <a:pPr>
                <a:defRPr/>
              </a:pPr>
              <a:t>‹#›</a:t>
            </a:fld>
            <a:endParaRPr lang="en-GB" altLang="en-US"/>
          </a:p>
        </p:txBody>
      </p:sp>
    </p:spTree>
    <p:extLst>
      <p:ext uri="{BB962C8B-B14F-4D97-AF65-F5344CB8AC3E}">
        <p14:creationId xmlns:p14="http://schemas.microsoft.com/office/powerpoint/2010/main" xmlns="" val="4172266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30104C8-1F9D-49EE-997A-A0DDFCFA7F2F}" type="slidenum">
              <a:rPr lang="en-GB" altLang="en-US"/>
              <a:pPr>
                <a:defRPr/>
              </a:pPr>
              <a:t>‹#›</a:t>
            </a:fld>
            <a:endParaRPr lang="en-GB" altLang="en-US"/>
          </a:p>
        </p:txBody>
      </p:sp>
    </p:spTree>
    <p:extLst>
      <p:ext uri="{BB962C8B-B14F-4D97-AF65-F5344CB8AC3E}">
        <p14:creationId xmlns:p14="http://schemas.microsoft.com/office/powerpoint/2010/main" xmlns="" val="226738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3378299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26762B9-157A-4307-8E3B-032649F4A14D}" type="slidenum">
              <a:rPr lang="en-GB" altLang="en-US"/>
              <a:pPr>
                <a:defRPr/>
              </a:pPr>
              <a:t>‹#›</a:t>
            </a:fld>
            <a:endParaRPr lang="en-GB" altLang="en-US"/>
          </a:p>
        </p:txBody>
      </p:sp>
    </p:spTree>
    <p:extLst>
      <p:ext uri="{BB962C8B-B14F-4D97-AF65-F5344CB8AC3E}">
        <p14:creationId xmlns:p14="http://schemas.microsoft.com/office/powerpoint/2010/main" xmlns="" val="217958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0A7A61A-6E87-451F-BE26-8E82C0648084}" type="slidenum">
              <a:rPr lang="en-GB" altLang="en-US"/>
              <a:pPr>
                <a:defRPr/>
              </a:pPr>
              <a:t>‹#›</a:t>
            </a:fld>
            <a:endParaRPr lang="en-GB" altLang="en-US"/>
          </a:p>
        </p:txBody>
      </p:sp>
    </p:spTree>
    <p:extLst>
      <p:ext uri="{BB962C8B-B14F-4D97-AF65-F5344CB8AC3E}">
        <p14:creationId xmlns:p14="http://schemas.microsoft.com/office/powerpoint/2010/main" xmlns="" val="41981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AF64969-858C-451E-8D5E-79A3EE08F17B}" type="slidenum">
              <a:rPr lang="en-GB" altLang="en-US"/>
              <a:pPr>
                <a:defRPr/>
              </a:pPr>
              <a:t>‹#›</a:t>
            </a:fld>
            <a:endParaRPr lang="en-GB" altLang="en-US"/>
          </a:p>
        </p:txBody>
      </p:sp>
    </p:spTree>
    <p:extLst>
      <p:ext uri="{BB962C8B-B14F-4D97-AF65-F5344CB8AC3E}">
        <p14:creationId xmlns:p14="http://schemas.microsoft.com/office/powerpoint/2010/main" xmlns="" val="290122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FF1F4BC-7CB6-43D3-9C43-E4CD8CE47201}" type="slidenum">
              <a:rPr lang="en-GB" altLang="en-US"/>
              <a:pPr>
                <a:defRPr/>
              </a:pPr>
              <a:t>‹#›</a:t>
            </a:fld>
            <a:endParaRPr lang="en-GB" altLang="en-US"/>
          </a:p>
        </p:txBody>
      </p:sp>
    </p:spTree>
    <p:extLst>
      <p:ext uri="{BB962C8B-B14F-4D97-AF65-F5344CB8AC3E}">
        <p14:creationId xmlns:p14="http://schemas.microsoft.com/office/powerpoint/2010/main" xmlns="" val="413383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808511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407866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036427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08594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326467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80878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1943295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842570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67517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984915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409460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7994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356371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38631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7038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690356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8248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2189973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855556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677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294319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642779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526537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523272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1D153C-5D2F-4C63-9DC7-FE1F024E651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47743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322744-6C2A-4447-B045-D827FC01C20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4029837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63825A-6609-4E39-8E5B-0BEDCBB0A79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023114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B1CB64-9006-4761-8524-4DE7F12AC7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60393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3792198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DE2F99D-7BBD-4A0B-8967-9CDFB38E10F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53422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545E26B-92EC-4DA3-9445-AAFBDF3FAF1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933243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FE21A0-C376-452D-A113-C5F903A0883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696562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B43855-14BD-4E79-A865-E6F7AA303F7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4085123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73C472-6B49-41E0-A0F7-9B89B446BB2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2371588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978025-6F88-43D9-8891-C1BA940357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3664176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9AB0B7-FFDD-4F05-9117-A2CBFBD1FEB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xmlns="" val="1996597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9235A-38E6-4555-BA47-B60C01EB96F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322988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4351A-7BDA-46C6-A1B7-55B4D80829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33664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E998F8-0891-4AE2-AB7A-C63C0297041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38188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1416688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4F3CF1-908A-4173-AB91-9A428FFBCB0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606229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016AAC-F0BF-4D2A-B0D8-602FC4F7A6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190436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7E0612-9665-4F1B-B30D-6E9CBE43ECD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3602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0B8572-827F-453F-B587-657052130F2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0198515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458574-0410-40F5-8378-627BC1A7C56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157790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18DDD6-1D4C-467D-823B-1F8B3FF68DC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087129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5B701-A2DC-4548-9928-B6EBF60ABEC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3760080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64223-9A09-4EAC-8B39-51AFEA07649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3256325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EFFA84-92C3-4E70-B1B7-CADB1F81755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8892811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07F848-67F6-4C3B-8BBD-5AFE1C71BF2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57264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36023826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EB5FF2-855D-46F3-9300-784D2674C0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9612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A7CDC-F808-4809-B4EB-00EE855DA6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854508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46CBAB-A920-4CF3-8A5D-C0AEE3FFB2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7806563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C63508-9415-4E70-B3ED-11B63BBEEF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2826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82403-41B2-4294-A5B0-FA12B363C7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653198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412312-9146-4122-A75E-C1D339F50A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3906702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C4FEAC-A86E-4619-873A-53C86FBE56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8792582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BB193D-EE84-4ACE-A486-6651D51A663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69593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6A75D-003C-48A1-8F46-50D20096BE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93409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7E519E-A97F-4D15-AC08-C8AFD821C0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9565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6AA22-A2E6-4894-942F-33C79F075B23}" type="datetimeFigureOut">
              <a:rPr lang="en-GB" smtClean="0"/>
              <a:pPr/>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5709244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7FFA4E-3419-460B-8FE8-0F3A1E75CE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0491066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07F848-67F6-4C3B-8BBD-5AFE1C71BF2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2082244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EB5FF2-855D-46F3-9300-784D2674C0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551212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A7CDC-F808-4809-B4EB-00EE855DA6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1342970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46CBAB-A920-4CF3-8A5D-C0AEE3FFB2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659535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C63508-9415-4E70-B3ED-11B63BBEEF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940175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82403-41B2-4294-A5B0-FA12B363C7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863121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412312-9146-4122-A75E-C1D339F50A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211175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C4FEAC-A86E-4619-873A-53C86FBE56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0407811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BB193D-EE84-4ACE-A486-6651D51A663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75694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image" Target="../media/image1.jpeg"/><Relationship Id="rId2" Type="http://schemas.openxmlformats.org/officeDocument/2006/relationships/slideLayout" Target="../slideLayouts/slideLayout116.xml"/><Relationship Id="rId16" Type="http://schemas.openxmlformats.org/officeDocument/2006/relationships/theme" Target="../theme/theme11.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5.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6.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7.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6AA22-A2E6-4894-942F-33C79F075B23}" type="datetimeFigureOut">
              <a:rPr lang="en-GB" smtClean="0"/>
              <a:pPr/>
              <a:t>31/08/2016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CFDF0-6286-4E4A-AC01-317576E4B566}" type="slidenum">
              <a:rPr lang="en-GB" smtClean="0"/>
              <a:pPr/>
              <a:t>‹#›</a:t>
            </a:fld>
            <a:endParaRPr lang="en-GB"/>
          </a:p>
        </p:txBody>
      </p:sp>
    </p:spTree>
    <p:extLst>
      <p:ext uri="{BB962C8B-B14F-4D97-AF65-F5344CB8AC3E}">
        <p14:creationId xmlns:p14="http://schemas.microsoft.com/office/powerpoint/2010/main" xmlns="" val="207491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defRPr>
            </a:lvl1pPr>
          </a:lstStyle>
          <a:p>
            <a:pPr fontAlgn="base">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defRPr>
            </a:lvl1pPr>
          </a:lstStyle>
          <a:p>
            <a:pPr fontAlgn="base">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defRPr>
            </a:lvl1pPr>
          </a:lstStyle>
          <a:p>
            <a:pPr fontAlgn="base">
              <a:spcBef>
                <a:spcPct val="0"/>
              </a:spcBef>
              <a:spcAft>
                <a:spcPct val="0"/>
              </a:spcAft>
              <a:defRPr/>
            </a:pPr>
            <a:fld id="{2DCD08E1-4A2E-440C-BC95-9870558B73CA}"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xmlns="" val="122835500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577A"/>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453188"/>
            <a:ext cx="19050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067175" y="6453188"/>
            <a:ext cx="432117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FFFF"/>
                </a:solidFill>
                <a:latin typeface="Times New Roman" pitchFamily="18" charset="0"/>
                <a:cs typeface="Times New Roman" pitchFamily="18" charset="0"/>
              </a:defRPr>
            </a:lvl1pPr>
          </a:lstStyle>
          <a:p>
            <a:pPr fontAlgn="base">
              <a:spcBef>
                <a:spcPct val="0"/>
              </a:spcBef>
              <a:spcAft>
                <a:spcPct val="0"/>
              </a:spcAft>
              <a:defRPr/>
            </a:pPr>
            <a:r>
              <a:rPr lang="en-US"/>
              <a:t>© A.J.Richardson, Food And Behaviour Research 2010</a:t>
            </a:r>
          </a:p>
        </p:txBody>
      </p:sp>
      <p:pic>
        <p:nvPicPr>
          <p:cNvPr id="9222" name="Picture 7" descr="FAB logo nostraprgb"/>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8459788" y="6424613"/>
            <a:ext cx="576262" cy="34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59531452"/>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6AA22-A2E6-4894-942F-33C79F075B23}"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CFDF0-6286-4E4A-AC01-317576E4B5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926509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B38A36C-4B04-41E2-B186-FC002BC674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64692213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B38A36C-4B04-41E2-B186-FC002BC674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307991162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B38A36C-4B04-41E2-B186-FC002BC674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186167209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B38A36C-4B04-41E2-B186-FC002BC674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2493670365"/>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B38A36C-4B04-41E2-B186-FC002BC674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4174798"/>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457004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7BFF2E5-33EE-45B1-AB46-3D890B210F7B}"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xmlns="" val="3943662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DBDF3-6CD7-44E1-AF5B-3CBB00DF4D6E}"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CDF40-147D-4CE3-858E-663A25ADC0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81394815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2E128-3F8C-43F3-BA23-8E0485B6C367}"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221B5-C150-404E-B5BF-5E17C24942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5424991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34BE363-F59B-405D-8319-C3765B7070EA}"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xmlns="" val="103978362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7D8DF69-3D3A-4164-9173-4D192488C80F}"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293905600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783FF56D-8301-4789-B3E5-D7303D146CD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342887491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783FF56D-8301-4789-B3E5-D7303D146CD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161033252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0.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0.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5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7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7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5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5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406" y="1484784"/>
            <a:ext cx="7772400" cy="2218697"/>
          </a:xfrm>
        </p:spPr>
        <p:txBody>
          <a:bodyPr>
            <a:normAutofit fontScale="90000"/>
          </a:bodyPr>
          <a:lstStyle/>
          <a:p>
            <a:r>
              <a:rPr lang="en-GB" dirty="0" smtClean="0"/>
              <a:t>High 5  - Highland Health &amp; Wellbeing programme for schools</a:t>
            </a:r>
            <a:br>
              <a:rPr lang="en-GB" dirty="0" smtClean="0"/>
            </a:br>
            <a:r>
              <a:rPr lang="en-GB" dirty="0"/>
              <a:t/>
            </a:r>
            <a:br>
              <a:rPr lang="en-GB" dirty="0"/>
            </a:br>
            <a:endParaRPr lang="en-GB" sz="2700" dirty="0"/>
          </a:p>
        </p:txBody>
      </p:sp>
    </p:spTree>
    <p:extLst>
      <p:ext uri="{BB962C8B-B14F-4D97-AF65-F5344CB8AC3E}">
        <p14:creationId xmlns:p14="http://schemas.microsoft.com/office/powerpoint/2010/main" xmlns="" val="2501457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ee"/>
          <p:cNvSpPr>
            <a:spLocks noEditPoints="1" noChangeArrowheads="1"/>
          </p:cNvSpPr>
          <p:nvPr/>
        </p:nvSpPr>
        <p:spPr bwMode="auto">
          <a:xfrm>
            <a:off x="3667125" y="2524125"/>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2" descr="C:\Users\davidr1\AppData\Local\Microsoft\Windows\Temporary Internet Files\Content.IE5\9S7BO7YT\MC900434736[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55797"/>
            <a:ext cx="2544711" cy="25447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07504" y="4333875"/>
            <a:ext cx="8856984" cy="132737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rPr>
              <a:t>“Nutrients” in soil</a:t>
            </a:r>
          </a:p>
          <a:p>
            <a:pPr algn="ctr"/>
            <a:r>
              <a:rPr lang="en-GB" sz="2000" dirty="0">
                <a:solidFill>
                  <a:srgbClr val="FFFF00"/>
                </a:solidFill>
              </a:rPr>
              <a:t>		                    (Nitrogen, phosphorous, sulphur, magnesium, calcium, potassium </a:t>
            </a:r>
            <a:r>
              <a:rPr lang="en-GB" sz="2000" dirty="0" err="1">
                <a:solidFill>
                  <a:srgbClr val="FFFF00"/>
                </a:solidFill>
              </a:rPr>
              <a:t>etc</a:t>
            </a:r>
            <a:r>
              <a:rPr lang="en-GB" sz="2000" dirty="0">
                <a:solidFill>
                  <a:srgbClr val="FFFF00"/>
                </a:solidFill>
              </a:rPr>
              <a:t>)</a:t>
            </a:r>
            <a:endParaRPr lang="en-GB" sz="2000" dirty="0">
              <a:solidFill>
                <a:srgbClr val="F79646">
                  <a:lumMod val="50000"/>
                </a:srgbClr>
              </a:solidFill>
            </a:endParaRPr>
          </a:p>
        </p:txBody>
      </p:sp>
      <p:sp>
        <p:nvSpPr>
          <p:cNvPr id="7" name="TextBox 6"/>
          <p:cNvSpPr txBox="1"/>
          <p:nvPr/>
        </p:nvSpPr>
        <p:spPr>
          <a:xfrm>
            <a:off x="3491880" y="781124"/>
            <a:ext cx="2448272" cy="1446550"/>
          </a:xfrm>
          <a:prstGeom prst="rect">
            <a:avLst/>
          </a:prstGeom>
          <a:noFill/>
        </p:spPr>
        <p:txBody>
          <a:bodyPr wrap="square" rtlCol="0">
            <a:spAutoFit/>
          </a:bodyPr>
          <a:lstStyle/>
          <a:p>
            <a:pPr algn="ctr"/>
            <a:r>
              <a:rPr lang="en-GB" sz="4400" dirty="0">
                <a:solidFill>
                  <a:prstClr val="black"/>
                </a:solidFill>
              </a:rPr>
              <a:t>Air</a:t>
            </a:r>
          </a:p>
          <a:p>
            <a:pPr algn="ctr"/>
            <a:r>
              <a:rPr lang="en-GB" sz="4400" dirty="0">
                <a:solidFill>
                  <a:prstClr val="black"/>
                </a:solidFill>
              </a:rPr>
              <a:t>(CO</a:t>
            </a:r>
            <a:r>
              <a:rPr lang="en-GB" sz="2400" dirty="0">
                <a:solidFill>
                  <a:prstClr val="black"/>
                </a:solidFill>
              </a:rPr>
              <a:t>2</a:t>
            </a:r>
            <a:r>
              <a:rPr lang="en-GB" sz="4400" dirty="0">
                <a:solidFill>
                  <a:prstClr val="black"/>
                </a:solidFill>
              </a:rPr>
              <a:t>)</a:t>
            </a:r>
          </a:p>
        </p:txBody>
      </p:sp>
      <p:pic>
        <p:nvPicPr>
          <p:cNvPr id="4100" name="Picture 4" descr="C:\Users\davidr1\AppData\Local\Microsoft\Windows\Temporary Internet Files\Content.IE5\9S7BO7YT\MC90023793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404664"/>
            <a:ext cx="2064190" cy="26330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54771" y="5890773"/>
            <a:ext cx="4176464" cy="523220"/>
          </a:xfrm>
          <a:prstGeom prst="rect">
            <a:avLst/>
          </a:prstGeom>
          <a:noFill/>
        </p:spPr>
        <p:txBody>
          <a:bodyPr wrap="square" rtlCol="0">
            <a:spAutoFit/>
          </a:bodyPr>
          <a:lstStyle/>
          <a:p>
            <a:r>
              <a:rPr lang="en-GB" sz="2800" dirty="0">
                <a:solidFill>
                  <a:prstClr val="black"/>
                </a:solidFill>
              </a:rPr>
              <a:t>A tree needs </a:t>
            </a:r>
            <a:r>
              <a:rPr lang="en-GB" sz="2800" b="1" dirty="0">
                <a:solidFill>
                  <a:prstClr val="black"/>
                </a:solidFill>
              </a:rPr>
              <a:t>17</a:t>
            </a:r>
            <a:r>
              <a:rPr lang="en-GB" sz="2800" dirty="0">
                <a:solidFill>
                  <a:prstClr val="black"/>
                </a:solidFill>
              </a:rPr>
              <a:t> nutrients </a:t>
            </a:r>
          </a:p>
        </p:txBody>
      </p:sp>
      <p:sp>
        <p:nvSpPr>
          <p:cNvPr id="9" name="TextBox 8"/>
          <p:cNvSpPr txBox="1"/>
          <p:nvPr/>
        </p:nvSpPr>
        <p:spPr>
          <a:xfrm>
            <a:off x="5124275" y="5876258"/>
            <a:ext cx="4608512" cy="523220"/>
          </a:xfrm>
          <a:prstGeom prst="rect">
            <a:avLst/>
          </a:prstGeom>
          <a:noFill/>
        </p:spPr>
        <p:txBody>
          <a:bodyPr wrap="square" rtlCol="0">
            <a:spAutoFit/>
          </a:bodyPr>
          <a:lstStyle/>
          <a:p>
            <a:r>
              <a:rPr lang="en-GB" sz="2800" b="1" dirty="0">
                <a:solidFill>
                  <a:prstClr val="black"/>
                </a:solidFill>
              </a:rPr>
              <a:t>You</a:t>
            </a:r>
            <a:r>
              <a:rPr lang="en-GB" sz="2800" dirty="0">
                <a:solidFill>
                  <a:prstClr val="black"/>
                </a:solidFill>
              </a:rPr>
              <a:t> need </a:t>
            </a:r>
            <a:r>
              <a:rPr lang="en-GB" sz="2800" b="1" dirty="0">
                <a:solidFill>
                  <a:prstClr val="black"/>
                </a:solidFill>
              </a:rPr>
              <a:t>40</a:t>
            </a:r>
            <a:r>
              <a:rPr lang="en-GB" sz="2800" dirty="0">
                <a:solidFill>
                  <a:prstClr val="black"/>
                </a:solidFill>
              </a:rPr>
              <a:t> Nutrients!</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4333875"/>
            <a:ext cx="2408237" cy="1327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00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8928991"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728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280589292"/>
              </p:ext>
            </p:extLst>
          </p:nvPr>
        </p:nvGraphicFramePr>
        <p:xfrm>
          <a:off x="395536" y="616321"/>
          <a:ext cx="8280920" cy="5693592"/>
        </p:xfrm>
        <a:graphic>
          <a:graphicData uri="http://schemas.openxmlformats.org/drawingml/2006/table">
            <a:tbl>
              <a:tblPr firstRow="1" bandRow="1">
                <a:tableStyleId>{5C22544A-7EE6-4342-B048-85BDC9FD1C3A}</a:tableStyleId>
              </a:tblPr>
              <a:tblGrid>
                <a:gridCol w="2808312"/>
                <a:gridCol w="5472608"/>
              </a:tblGrid>
              <a:tr h="624069">
                <a:tc>
                  <a:txBody>
                    <a:bodyPr/>
                    <a:lstStyle/>
                    <a:p>
                      <a:r>
                        <a:rPr lang="en-GB" sz="2400" dirty="0" smtClean="0"/>
                        <a:t>Nutrient</a:t>
                      </a:r>
                      <a:endParaRPr lang="en-GB" sz="2400" dirty="0"/>
                    </a:p>
                  </a:txBody>
                  <a:tcPr/>
                </a:tc>
                <a:tc>
                  <a:txBody>
                    <a:bodyPr/>
                    <a:lstStyle/>
                    <a:p>
                      <a:r>
                        <a:rPr lang="en-GB" sz="2400" dirty="0" smtClean="0"/>
                        <a:t>Impact</a:t>
                      </a:r>
                      <a:endParaRPr lang="en-GB" sz="2400" dirty="0"/>
                    </a:p>
                  </a:txBody>
                  <a:tcPr/>
                </a:tc>
              </a:tr>
              <a:tr h="624069">
                <a:tc>
                  <a:txBody>
                    <a:bodyPr/>
                    <a:lstStyle/>
                    <a:p>
                      <a:r>
                        <a:rPr lang="en-GB" sz="2400" dirty="0" smtClean="0"/>
                        <a:t>Iron</a:t>
                      </a:r>
                      <a:endParaRPr lang="en-GB" sz="2400" dirty="0"/>
                    </a:p>
                  </a:txBody>
                  <a:tcPr/>
                </a:tc>
                <a:tc>
                  <a:txBody>
                    <a:bodyPr/>
                    <a:lstStyle/>
                    <a:p>
                      <a:r>
                        <a:rPr lang="en-GB" sz="2000" dirty="0" smtClean="0">
                          <a:solidFill>
                            <a:srgbClr val="FF0000"/>
                          </a:solidFill>
                        </a:rPr>
                        <a:t>Mood</a:t>
                      </a:r>
                      <a:r>
                        <a:rPr lang="en-GB" sz="2000" dirty="0" smtClean="0"/>
                        <a:t>, healthy blood</a:t>
                      </a:r>
                      <a:endParaRPr lang="en-GB" sz="2000" dirty="0"/>
                    </a:p>
                  </a:txBody>
                  <a:tcPr/>
                </a:tc>
              </a:tr>
              <a:tr h="624069">
                <a:tc>
                  <a:txBody>
                    <a:bodyPr/>
                    <a:lstStyle/>
                    <a:p>
                      <a:r>
                        <a:rPr lang="en-GB" sz="2400" dirty="0" smtClean="0"/>
                        <a:t>Magnesium</a:t>
                      </a:r>
                      <a:endParaRPr lang="en-GB" sz="2400" dirty="0"/>
                    </a:p>
                  </a:txBody>
                  <a:tcPr/>
                </a:tc>
                <a:tc>
                  <a:txBody>
                    <a:bodyPr/>
                    <a:lstStyle/>
                    <a:p>
                      <a:r>
                        <a:rPr lang="en-GB" sz="2000" dirty="0" smtClean="0">
                          <a:solidFill>
                            <a:srgbClr val="FF0000"/>
                          </a:solidFill>
                        </a:rPr>
                        <a:t>Mood</a:t>
                      </a:r>
                      <a:r>
                        <a:rPr lang="en-GB" sz="2000" dirty="0" smtClean="0"/>
                        <a:t>, healthy heart</a:t>
                      </a:r>
                      <a:endParaRPr lang="en-GB" sz="2000" dirty="0"/>
                    </a:p>
                  </a:txBody>
                  <a:tcPr/>
                </a:tc>
              </a:tr>
              <a:tr h="624069">
                <a:tc>
                  <a:txBody>
                    <a:bodyPr/>
                    <a:lstStyle/>
                    <a:p>
                      <a:r>
                        <a:rPr lang="en-GB" sz="2400" dirty="0" smtClean="0"/>
                        <a:t>Zinc</a:t>
                      </a:r>
                      <a:endParaRPr lang="en-GB" sz="2400" dirty="0"/>
                    </a:p>
                  </a:txBody>
                  <a:tcPr/>
                </a:tc>
                <a:tc>
                  <a:txBody>
                    <a:bodyPr/>
                    <a:lstStyle/>
                    <a:p>
                      <a:r>
                        <a:rPr lang="en-GB" sz="2000" dirty="0" smtClean="0">
                          <a:solidFill>
                            <a:srgbClr val="FF0000"/>
                          </a:solidFill>
                        </a:rPr>
                        <a:t>Concentration, sleep, </a:t>
                      </a:r>
                      <a:r>
                        <a:rPr lang="en-GB" sz="2000" dirty="0" smtClean="0">
                          <a:solidFill>
                            <a:schemeClr val="tx1"/>
                          </a:solidFill>
                        </a:rPr>
                        <a:t>immune system, digestion</a:t>
                      </a:r>
                      <a:endParaRPr lang="en-GB" sz="2000" dirty="0">
                        <a:solidFill>
                          <a:schemeClr val="tx1"/>
                        </a:solidFill>
                      </a:endParaRPr>
                    </a:p>
                  </a:txBody>
                  <a:tcPr/>
                </a:tc>
              </a:tr>
              <a:tr h="624069">
                <a:tc>
                  <a:txBody>
                    <a:bodyPr/>
                    <a:lstStyle/>
                    <a:p>
                      <a:r>
                        <a:rPr lang="en-GB" sz="2400" dirty="0" smtClean="0"/>
                        <a:t>Folic Acid</a:t>
                      </a:r>
                      <a:endParaRPr lang="en-GB" sz="2400" dirty="0"/>
                    </a:p>
                  </a:txBody>
                  <a:tcPr/>
                </a:tc>
                <a:tc>
                  <a:txBody>
                    <a:bodyPr/>
                    <a:lstStyle/>
                    <a:p>
                      <a:r>
                        <a:rPr lang="en-GB" sz="2000" dirty="0" smtClean="0">
                          <a:solidFill>
                            <a:srgbClr val="FF0000"/>
                          </a:solidFill>
                        </a:rPr>
                        <a:t>Mood, sleep</a:t>
                      </a:r>
                      <a:r>
                        <a:rPr lang="en-GB" sz="2000" dirty="0" smtClean="0"/>
                        <a:t>, healthy heart &amp; blood</a:t>
                      </a:r>
                      <a:endParaRPr lang="en-GB" sz="2000" dirty="0"/>
                    </a:p>
                  </a:txBody>
                  <a:tcPr/>
                </a:tc>
              </a:tr>
              <a:tr h="624069">
                <a:tc>
                  <a:txBody>
                    <a:bodyPr/>
                    <a:lstStyle/>
                    <a:p>
                      <a:r>
                        <a:rPr lang="en-GB" sz="2400" dirty="0" smtClean="0"/>
                        <a:t>Vitamin A</a:t>
                      </a:r>
                      <a:endParaRPr lang="en-GB" sz="2400" dirty="0"/>
                    </a:p>
                  </a:txBody>
                  <a:tcPr/>
                </a:tc>
                <a:tc>
                  <a:txBody>
                    <a:bodyPr/>
                    <a:lstStyle/>
                    <a:p>
                      <a:r>
                        <a:rPr lang="en-GB" sz="2000" dirty="0" smtClean="0">
                          <a:solidFill>
                            <a:srgbClr val="FF0000"/>
                          </a:solidFill>
                        </a:rPr>
                        <a:t>Mood</a:t>
                      </a:r>
                      <a:r>
                        <a:rPr lang="en-GB" sz="2000" dirty="0" smtClean="0"/>
                        <a:t>, healthy eyes &amp; heart</a:t>
                      </a:r>
                      <a:endParaRPr lang="en-GB" sz="2000" dirty="0"/>
                    </a:p>
                  </a:txBody>
                  <a:tcPr/>
                </a:tc>
              </a:tr>
              <a:tr h="624069">
                <a:tc>
                  <a:txBody>
                    <a:bodyPr/>
                    <a:lstStyle/>
                    <a:p>
                      <a:r>
                        <a:rPr lang="en-GB" sz="2400" dirty="0" smtClean="0"/>
                        <a:t>Vitamin D</a:t>
                      </a:r>
                      <a:endParaRPr lang="en-GB" sz="2400" dirty="0"/>
                    </a:p>
                  </a:txBody>
                  <a:tcPr/>
                </a:tc>
                <a:tc>
                  <a:txBody>
                    <a:bodyPr/>
                    <a:lstStyle/>
                    <a:p>
                      <a:r>
                        <a:rPr lang="en-GB" sz="2000" dirty="0" smtClean="0">
                          <a:solidFill>
                            <a:srgbClr val="FF0000"/>
                          </a:solidFill>
                        </a:rPr>
                        <a:t>Mood</a:t>
                      </a:r>
                      <a:r>
                        <a:rPr lang="en-GB" sz="2000" dirty="0" smtClean="0"/>
                        <a:t>, healthy bones, immune system</a:t>
                      </a:r>
                      <a:endParaRPr lang="en-GB" sz="2000" dirty="0"/>
                    </a:p>
                  </a:txBody>
                  <a:tcPr/>
                </a:tc>
              </a:tr>
              <a:tr h="624069">
                <a:tc>
                  <a:txBody>
                    <a:bodyPr/>
                    <a:lstStyle/>
                    <a:p>
                      <a:r>
                        <a:rPr lang="en-GB" sz="2400" dirty="0" smtClean="0"/>
                        <a:t>Omega 3</a:t>
                      </a:r>
                      <a:endParaRPr lang="en-GB" sz="2400" dirty="0"/>
                    </a:p>
                  </a:txBody>
                  <a:tcPr/>
                </a:tc>
                <a:tc>
                  <a:txBody>
                    <a:bodyPr/>
                    <a:lstStyle/>
                    <a:p>
                      <a:r>
                        <a:rPr lang="en-GB" sz="2000" dirty="0" smtClean="0">
                          <a:solidFill>
                            <a:srgbClr val="FF0000"/>
                          </a:solidFill>
                        </a:rPr>
                        <a:t>Mood</a:t>
                      </a:r>
                      <a:r>
                        <a:rPr lang="en-GB" sz="2000" baseline="0" dirty="0" smtClean="0">
                          <a:solidFill>
                            <a:srgbClr val="FF0000"/>
                          </a:solidFill>
                        </a:rPr>
                        <a:t>, concentration,</a:t>
                      </a:r>
                      <a:r>
                        <a:rPr lang="en-GB" sz="2000" baseline="0" dirty="0" smtClean="0"/>
                        <a:t> healthy heart, immune system</a:t>
                      </a:r>
                      <a:endParaRPr lang="en-GB" sz="2000" dirty="0"/>
                    </a:p>
                  </a:txBody>
                  <a:tcPr/>
                </a:tc>
              </a:tr>
              <a:tr h="624069">
                <a:tc>
                  <a:txBody>
                    <a:bodyPr/>
                    <a:lstStyle/>
                    <a:p>
                      <a:r>
                        <a:rPr lang="en-GB" sz="2400" dirty="0" smtClean="0"/>
                        <a:t>Fibre</a:t>
                      </a:r>
                      <a:endParaRPr lang="en-GB" sz="2400" dirty="0"/>
                    </a:p>
                  </a:txBody>
                  <a:tcPr/>
                </a:tc>
                <a:tc>
                  <a:txBody>
                    <a:bodyPr/>
                    <a:lstStyle/>
                    <a:p>
                      <a:r>
                        <a:rPr lang="en-GB" sz="2000" dirty="0" smtClean="0">
                          <a:solidFill>
                            <a:srgbClr val="FF0000"/>
                          </a:solidFill>
                        </a:rPr>
                        <a:t>Mood,</a:t>
                      </a:r>
                      <a:r>
                        <a:rPr lang="en-GB" sz="2000" dirty="0" smtClean="0"/>
                        <a:t> healthy gut</a:t>
                      </a:r>
                      <a:r>
                        <a:rPr lang="en-GB" sz="2000" baseline="0" dirty="0" smtClean="0"/>
                        <a:t> &amp; </a:t>
                      </a:r>
                      <a:r>
                        <a:rPr lang="en-GB" sz="2000" dirty="0" smtClean="0"/>
                        <a:t>heart</a:t>
                      </a:r>
                      <a:endParaRPr lang="en-GB" sz="2000" dirty="0"/>
                    </a:p>
                  </a:txBody>
                  <a:tcPr/>
                </a:tc>
              </a:tr>
            </a:tbl>
          </a:graphicData>
        </a:graphic>
      </p:graphicFrame>
      <p:sp>
        <p:nvSpPr>
          <p:cNvPr id="4" name="TextBox 3"/>
          <p:cNvSpPr txBox="1"/>
          <p:nvPr/>
        </p:nvSpPr>
        <p:spPr>
          <a:xfrm>
            <a:off x="320436" y="6252120"/>
            <a:ext cx="8352928" cy="461665"/>
          </a:xfrm>
          <a:prstGeom prst="rect">
            <a:avLst/>
          </a:prstGeom>
          <a:noFill/>
        </p:spPr>
        <p:txBody>
          <a:bodyPr wrap="square" rtlCol="0">
            <a:spAutoFit/>
          </a:bodyPr>
          <a:lstStyle/>
          <a:p>
            <a:pPr algn="ctr"/>
            <a:r>
              <a:rPr lang="en-GB" sz="2400" dirty="0">
                <a:solidFill>
                  <a:prstClr val="black"/>
                </a:solidFill>
              </a:rPr>
              <a:t>How many of these “Nutrients” affect the brain?</a:t>
            </a:r>
          </a:p>
        </p:txBody>
      </p:sp>
      <p:sp>
        <p:nvSpPr>
          <p:cNvPr id="5" name="TextBox 4"/>
          <p:cNvSpPr txBox="1"/>
          <p:nvPr/>
        </p:nvSpPr>
        <p:spPr>
          <a:xfrm>
            <a:off x="320436" y="0"/>
            <a:ext cx="8352928" cy="523220"/>
          </a:xfrm>
          <a:prstGeom prst="rect">
            <a:avLst/>
          </a:prstGeom>
          <a:noFill/>
        </p:spPr>
        <p:txBody>
          <a:bodyPr wrap="square" rtlCol="0">
            <a:spAutoFit/>
          </a:bodyPr>
          <a:lstStyle/>
          <a:p>
            <a:r>
              <a:rPr lang="en-GB" sz="2800" dirty="0">
                <a:solidFill>
                  <a:prstClr val="black"/>
                </a:solidFill>
              </a:rPr>
              <a:t>Nutrients often lacking in the diets of Scottish Teenagers</a:t>
            </a:r>
          </a:p>
        </p:txBody>
      </p:sp>
    </p:spTree>
    <p:extLst>
      <p:ext uri="{BB962C8B-B14F-4D97-AF65-F5344CB8AC3E}">
        <p14:creationId xmlns:p14="http://schemas.microsoft.com/office/powerpoint/2010/main" xmlns="" val="5368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solidFill>
                  <a:srgbClr val="00FFFF"/>
                </a:solidFill>
              </a:rPr>
              <a:t>© A.J.Richardson, Food And Behaviour Research 2014</a:t>
            </a:r>
          </a:p>
        </p:txBody>
      </p:sp>
      <p:graphicFrame>
        <p:nvGraphicFramePr>
          <p:cNvPr id="94211" name="Object 2"/>
          <p:cNvGraphicFramePr>
            <a:graphicFrameLocks noChangeAspect="1"/>
          </p:cNvGraphicFramePr>
          <p:nvPr/>
        </p:nvGraphicFramePr>
        <p:xfrm>
          <a:off x="827088" y="1196975"/>
          <a:ext cx="7488237" cy="5280025"/>
        </p:xfrm>
        <a:graphic>
          <a:graphicData uri="http://schemas.openxmlformats.org/presentationml/2006/ole">
            <p:oleObj spid="_x0000_s3086" name="Chart" r:id="rId4" imgW="6877202" imgH="4848149" progId="Excel.Sheet.8">
              <p:embed/>
            </p:oleObj>
          </a:graphicData>
        </a:graphic>
      </p:graphicFrame>
      <p:sp>
        <p:nvSpPr>
          <p:cNvPr id="94212" name="Rectangle 3"/>
          <p:cNvSpPr>
            <a:spLocks noGrp="1" noChangeArrowheads="1"/>
          </p:cNvSpPr>
          <p:nvPr>
            <p:ph type="title"/>
          </p:nvPr>
        </p:nvSpPr>
        <p:spPr>
          <a:xfrm>
            <a:off x="611188" y="0"/>
            <a:ext cx="7848600" cy="936625"/>
          </a:xfrm>
        </p:spPr>
        <p:txBody>
          <a:bodyPr/>
          <a:lstStyle/>
          <a:p>
            <a:r>
              <a:rPr lang="en-GB" altLang="en-US" sz="4000" smtClean="0"/>
              <a:t>Behaviour: ADHD-type symptoms</a:t>
            </a:r>
          </a:p>
        </p:txBody>
      </p:sp>
      <p:sp>
        <p:nvSpPr>
          <p:cNvPr id="94213" name="Rectangle 5"/>
          <p:cNvSpPr>
            <a:spLocks noChangeArrowheads="1"/>
          </p:cNvSpPr>
          <p:nvPr/>
        </p:nvSpPr>
        <p:spPr bwMode="auto">
          <a:xfrm>
            <a:off x="1331913" y="765175"/>
            <a:ext cx="66389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altLang="en-US" sz="2000" i="1" smtClean="0">
                <a:solidFill>
                  <a:srgbClr val="FFCC00"/>
                </a:solidFill>
                <a:latin typeface="Times New Roman" pitchFamily="18" charset="0"/>
              </a:rPr>
              <a:t>Richardson AJ &amp; Montgomery P. Pediatrics, 2005, 115:1360-6</a:t>
            </a:r>
            <a:endParaRPr lang="en-US" altLang="en-US" sz="2000" i="1" smtClean="0">
              <a:solidFill>
                <a:srgbClr val="FFCC00"/>
              </a:solidFill>
              <a:latin typeface="Times New Roman" pitchFamily="18" charset="0"/>
            </a:endParaRPr>
          </a:p>
        </p:txBody>
      </p:sp>
      <p:pic>
        <p:nvPicPr>
          <p:cNvPr id="94214"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37288"/>
            <a:ext cx="620713"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941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Oval 10"/>
          <p:cNvSpPr>
            <a:spLocks noChangeArrowheads="1"/>
          </p:cNvSpPr>
          <p:nvPr/>
        </p:nvSpPr>
        <p:spPr bwMode="auto">
          <a:xfrm>
            <a:off x="0" y="714375"/>
            <a:ext cx="9144000" cy="5786438"/>
          </a:xfrm>
          <a:prstGeom prst="ellipse">
            <a:avLst/>
          </a:prstGeom>
          <a:solidFill>
            <a:srgbClr val="6666FF"/>
          </a:solidFill>
          <a:ln w="25400" algn="ctr">
            <a:solidFill>
              <a:srgbClr val="385D8A"/>
            </a:solidFill>
            <a:round/>
            <a:headEnd/>
            <a:tailEnd/>
          </a:ln>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0"/>
              </a:spcBef>
              <a:spcAft>
                <a:spcPct val="0"/>
              </a:spcAft>
              <a:buFontTx/>
              <a:buNone/>
            </a:pPr>
            <a:endParaRPr lang="en-US" altLang="en-US" sz="1800" dirty="0" smtClean="0">
              <a:solidFill>
                <a:srgbClr val="000000"/>
              </a:solidFill>
              <a:latin typeface="Calibri" pitchFamily="34" charset="0"/>
            </a:endParaRPr>
          </a:p>
        </p:txBody>
      </p:sp>
      <p:sp>
        <p:nvSpPr>
          <p:cNvPr id="9" name="Oval 8"/>
          <p:cNvSpPr/>
          <p:nvPr/>
        </p:nvSpPr>
        <p:spPr>
          <a:xfrm>
            <a:off x="1143000" y="1500188"/>
            <a:ext cx="6572250" cy="3929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73060" name="Oval 9"/>
          <p:cNvSpPr>
            <a:spLocks noChangeArrowheads="1"/>
          </p:cNvSpPr>
          <p:nvPr/>
        </p:nvSpPr>
        <p:spPr bwMode="auto">
          <a:xfrm>
            <a:off x="2928938" y="2714625"/>
            <a:ext cx="2714625" cy="1500188"/>
          </a:xfrm>
          <a:prstGeom prst="ellipse">
            <a:avLst/>
          </a:prstGeom>
          <a:solidFill>
            <a:srgbClr val="6666FF"/>
          </a:solidFill>
          <a:ln w="25400" algn="ctr">
            <a:solidFill>
              <a:srgbClr val="385D8A"/>
            </a:solidFill>
            <a:round/>
            <a:headEnd/>
            <a:tailEnd/>
          </a:ln>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0"/>
              </a:spcBef>
              <a:spcAft>
                <a:spcPct val="0"/>
              </a:spcAft>
              <a:buFontTx/>
              <a:buNone/>
            </a:pPr>
            <a:endParaRPr lang="en-US" altLang="en-US" sz="1800" dirty="0" smtClean="0">
              <a:solidFill>
                <a:srgbClr val="FFFFFF"/>
              </a:solidFill>
            </a:endParaRPr>
          </a:p>
        </p:txBody>
      </p:sp>
      <p:sp>
        <p:nvSpPr>
          <p:cNvPr id="20485" name="TextBox 5"/>
          <p:cNvSpPr txBox="1">
            <a:spLocks noChangeArrowheads="1"/>
          </p:cNvSpPr>
          <p:nvPr/>
        </p:nvSpPr>
        <p:spPr bwMode="auto">
          <a:xfrm>
            <a:off x="3000375" y="3224213"/>
            <a:ext cx="2857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FFFFFF"/>
                </a:solidFill>
                <a:latin typeface="Calibri" pitchFamily="34" charset="0"/>
              </a:rPr>
              <a:t>Psychology of the child</a:t>
            </a:r>
            <a:endParaRPr lang="en-US" altLang="en-US" sz="2000" b="1" dirty="0" smtClean="0">
              <a:solidFill>
                <a:srgbClr val="FFFFFF"/>
              </a:solidFill>
              <a:latin typeface="Calibri" pitchFamily="34" charset="0"/>
            </a:endParaRPr>
          </a:p>
        </p:txBody>
      </p:sp>
      <p:sp>
        <p:nvSpPr>
          <p:cNvPr id="173062" name="Title 1"/>
          <p:cNvSpPr>
            <a:spLocks noGrp="1"/>
          </p:cNvSpPr>
          <p:nvPr>
            <p:ph type="title" idx="4294967295"/>
          </p:nvPr>
        </p:nvSpPr>
        <p:spPr>
          <a:xfrm>
            <a:off x="0" y="0"/>
            <a:ext cx="2614613" cy="1296988"/>
          </a:xfrm>
        </p:spPr>
        <p:txBody>
          <a:bodyPr/>
          <a:lstStyle/>
          <a:p>
            <a:pPr eaLnBrk="1" hangingPunct="1"/>
            <a:r>
              <a:rPr lang="en-GB" altLang="en-US" sz="2500" dirty="0" smtClean="0"/>
              <a:t>Why children eat the way they do</a:t>
            </a:r>
            <a:endParaRPr lang="en-US" altLang="en-US" sz="2500" dirty="0" smtClean="0"/>
          </a:p>
        </p:txBody>
      </p:sp>
      <p:sp>
        <p:nvSpPr>
          <p:cNvPr id="5" name="TextBox 4"/>
          <p:cNvSpPr txBox="1">
            <a:spLocks noChangeArrowheads="1"/>
          </p:cNvSpPr>
          <p:nvPr/>
        </p:nvSpPr>
        <p:spPr bwMode="auto">
          <a:xfrm>
            <a:off x="1785938" y="2500313"/>
            <a:ext cx="3571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000000"/>
                </a:solidFill>
                <a:latin typeface="Calibri" pitchFamily="34" charset="0"/>
              </a:rPr>
              <a:t>Parenting style</a:t>
            </a:r>
            <a:endParaRPr lang="en-US" altLang="en-US" sz="2000" b="1" dirty="0" smtClean="0">
              <a:solidFill>
                <a:srgbClr val="000000"/>
              </a:solidFill>
              <a:latin typeface="Calibri" pitchFamily="34" charset="0"/>
            </a:endParaRPr>
          </a:p>
        </p:txBody>
      </p:sp>
      <p:sp>
        <p:nvSpPr>
          <p:cNvPr id="7" name="TextBox 6"/>
          <p:cNvSpPr txBox="1">
            <a:spLocks noChangeArrowheads="1"/>
          </p:cNvSpPr>
          <p:nvPr/>
        </p:nvSpPr>
        <p:spPr bwMode="auto">
          <a:xfrm>
            <a:off x="3294063" y="4508500"/>
            <a:ext cx="2857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000000"/>
                </a:solidFill>
                <a:latin typeface="Calibri" pitchFamily="34" charset="0"/>
              </a:rPr>
              <a:t>Family food culture</a:t>
            </a:r>
            <a:endParaRPr lang="en-US" altLang="en-US" sz="2000" b="1" dirty="0" smtClean="0">
              <a:solidFill>
                <a:srgbClr val="000000"/>
              </a:solidFill>
              <a:latin typeface="Calibri" pitchFamily="34" charset="0"/>
            </a:endParaRPr>
          </a:p>
        </p:txBody>
      </p:sp>
      <p:sp>
        <p:nvSpPr>
          <p:cNvPr id="8" name="TextBox 7"/>
          <p:cNvSpPr txBox="1">
            <a:spLocks noChangeArrowheads="1"/>
          </p:cNvSpPr>
          <p:nvPr/>
        </p:nvSpPr>
        <p:spPr bwMode="auto">
          <a:xfrm>
            <a:off x="5508625" y="3582988"/>
            <a:ext cx="23574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000000"/>
                </a:solidFill>
                <a:latin typeface="Calibri" pitchFamily="34" charset="0"/>
              </a:rPr>
              <a:t>Financial resources</a:t>
            </a:r>
            <a:endParaRPr lang="en-US" altLang="en-US" sz="2000" b="1" dirty="0" smtClean="0">
              <a:solidFill>
                <a:srgbClr val="000000"/>
              </a:solidFill>
              <a:latin typeface="Calibri" pitchFamily="34" charset="0"/>
            </a:endParaRPr>
          </a:p>
        </p:txBody>
      </p:sp>
      <p:sp>
        <p:nvSpPr>
          <p:cNvPr id="12" name="TextBox 11"/>
          <p:cNvSpPr txBox="1">
            <a:spLocks noChangeArrowheads="1"/>
          </p:cNvSpPr>
          <p:nvPr/>
        </p:nvSpPr>
        <p:spPr bwMode="auto">
          <a:xfrm>
            <a:off x="2786063" y="5643563"/>
            <a:ext cx="3143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FFFFFF"/>
                </a:solidFill>
                <a:latin typeface="Calibri" pitchFamily="34" charset="0"/>
              </a:rPr>
              <a:t>Advertising &amp; marketing</a:t>
            </a:r>
            <a:endParaRPr lang="en-US" altLang="en-US" sz="2000" b="1" dirty="0" smtClean="0">
              <a:solidFill>
                <a:srgbClr val="FFFFFF"/>
              </a:solidFill>
              <a:latin typeface="Calibri" pitchFamily="34" charset="0"/>
            </a:endParaRPr>
          </a:p>
        </p:txBody>
      </p:sp>
      <p:sp>
        <p:nvSpPr>
          <p:cNvPr id="13" name="TextBox 12"/>
          <p:cNvSpPr txBox="1">
            <a:spLocks noChangeArrowheads="1"/>
          </p:cNvSpPr>
          <p:nvPr/>
        </p:nvSpPr>
        <p:spPr bwMode="auto">
          <a:xfrm>
            <a:off x="3286125" y="836613"/>
            <a:ext cx="26431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FFFFFF"/>
                </a:solidFill>
                <a:latin typeface="Calibri" pitchFamily="34" charset="0"/>
              </a:rPr>
              <a:t>School /nursery food policy</a:t>
            </a:r>
            <a:endParaRPr lang="en-US" altLang="en-US" sz="2000" b="1" dirty="0" smtClean="0">
              <a:solidFill>
                <a:srgbClr val="FFFFFF"/>
              </a:solidFill>
              <a:latin typeface="Calibri" pitchFamily="34" charset="0"/>
            </a:endParaRPr>
          </a:p>
        </p:txBody>
      </p:sp>
      <p:sp>
        <p:nvSpPr>
          <p:cNvPr id="15" name="TextBox 14"/>
          <p:cNvSpPr txBox="1">
            <a:spLocks noChangeArrowheads="1"/>
          </p:cNvSpPr>
          <p:nvPr/>
        </p:nvSpPr>
        <p:spPr bwMode="auto">
          <a:xfrm>
            <a:off x="142875" y="3714750"/>
            <a:ext cx="17145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FFFFFF"/>
                </a:solidFill>
                <a:latin typeface="Calibri" pitchFamily="34" charset="0"/>
              </a:rPr>
              <a:t>Peer food culture</a:t>
            </a:r>
            <a:endParaRPr lang="en-US" altLang="en-US" sz="2000" b="1" dirty="0" smtClean="0">
              <a:solidFill>
                <a:srgbClr val="FFFFFF"/>
              </a:solidFill>
              <a:latin typeface="Calibri" pitchFamily="34" charset="0"/>
            </a:endParaRPr>
          </a:p>
        </p:txBody>
      </p:sp>
      <p:sp>
        <p:nvSpPr>
          <p:cNvPr id="16" name="TextBox 15"/>
          <p:cNvSpPr txBox="1">
            <a:spLocks noChangeArrowheads="1"/>
          </p:cNvSpPr>
          <p:nvPr/>
        </p:nvSpPr>
        <p:spPr bwMode="auto">
          <a:xfrm>
            <a:off x="6894513" y="1785938"/>
            <a:ext cx="1285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FFFFFF"/>
                </a:solidFill>
                <a:latin typeface="Calibri" pitchFamily="34" charset="0"/>
              </a:rPr>
              <a:t>Shops</a:t>
            </a:r>
            <a:endParaRPr lang="en-US" altLang="en-US" sz="1800" b="1" dirty="0" smtClean="0">
              <a:solidFill>
                <a:srgbClr val="FFFFFF"/>
              </a:solidFill>
              <a:latin typeface="Calibri" pitchFamily="34" charset="0"/>
            </a:endParaRPr>
          </a:p>
        </p:txBody>
      </p:sp>
      <p:sp>
        <p:nvSpPr>
          <p:cNvPr id="17" name="TextBox 16"/>
          <p:cNvSpPr txBox="1">
            <a:spLocks noChangeArrowheads="1"/>
          </p:cNvSpPr>
          <p:nvPr/>
        </p:nvSpPr>
        <p:spPr bwMode="auto">
          <a:xfrm>
            <a:off x="6786563" y="5000625"/>
            <a:ext cx="12858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r>
              <a:rPr lang="en-GB" altLang="en-US" sz="2000" b="1" dirty="0" smtClean="0">
                <a:solidFill>
                  <a:srgbClr val="FFFFFF"/>
                </a:solidFill>
                <a:latin typeface="Calibri" pitchFamily="34" charset="0"/>
              </a:rPr>
              <a:t>Catering outlets</a:t>
            </a:r>
            <a:endParaRPr lang="en-US" altLang="en-US" sz="2000" b="1" dirty="0" smtClean="0">
              <a:solidFill>
                <a:srgbClr val="FFFFFF"/>
              </a:solidFill>
              <a:latin typeface="Calibri" pitchFamily="34" charset="0"/>
            </a:endParaRPr>
          </a:p>
        </p:txBody>
      </p:sp>
    </p:spTree>
    <p:extLst>
      <p:ext uri="{BB962C8B-B14F-4D97-AF65-F5344CB8AC3E}">
        <p14:creationId xmlns:p14="http://schemas.microsoft.com/office/powerpoint/2010/main" xmlns="" val="1617892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0485">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allAtOnce"/>
      <p:bldP spid="20485" grpId="1" build="allAtOnce"/>
      <p:bldP spid="5" grpId="0"/>
      <p:bldP spid="5" grpId="1"/>
      <p:bldP spid="7" grpId="0"/>
      <p:bldP spid="7" grpId="1"/>
      <p:bldP spid="8" grpId="0"/>
      <p:bldP spid="8" grpId="1"/>
      <p:bldP spid="12" grpId="0"/>
      <p:bldP spid="13"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568952" cy="646331"/>
          </a:xfrm>
          <a:prstGeom prst="rect">
            <a:avLst/>
          </a:prstGeom>
          <a:noFill/>
        </p:spPr>
        <p:txBody>
          <a:bodyPr wrap="square" rtlCol="0">
            <a:spAutoFit/>
          </a:bodyPr>
          <a:lstStyle/>
          <a:p>
            <a:pPr algn="ctr"/>
            <a:r>
              <a:rPr lang="en-GB" sz="3600" dirty="0" smtClean="0">
                <a:solidFill>
                  <a:srgbClr val="000000"/>
                </a:solidFill>
              </a:rPr>
              <a:t>Cost of a healthy diet</a:t>
            </a:r>
            <a:endParaRPr lang="en-GB" sz="3600" dirty="0">
              <a:solidFill>
                <a:srgbClr val="000000"/>
              </a:solidFill>
            </a:endParaRPr>
          </a:p>
        </p:txBody>
      </p:sp>
      <p:sp>
        <p:nvSpPr>
          <p:cNvPr id="3" name="TextBox 2"/>
          <p:cNvSpPr txBox="1"/>
          <p:nvPr/>
        </p:nvSpPr>
        <p:spPr>
          <a:xfrm>
            <a:off x="179512" y="1268760"/>
            <a:ext cx="8640960" cy="551766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sz="2400" dirty="0" smtClean="0">
                <a:solidFill>
                  <a:srgbClr val="000000"/>
                </a:solidFill>
              </a:rPr>
              <a:t>Cambridge University study:</a:t>
            </a:r>
          </a:p>
          <a:p>
            <a:pPr marL="800100" lvl="1" indent="-342900">
              <a:lnSpc>
                <a:spcPct val="200000"/>
              </a:lnSpc>
              <a:buFont typeface="Arial" panose="020B0604020202020204" pitchFamily="34" charset="0"/>
              <a:buChar char="•"/>
            </a:pPr>
            <a:r>
              <a:rPr lang="en-GB" sz="2000" dirty="0" smtClean="0">
                <a:solidFill>
                  <a:srgbClr val="000000"/>
                </a:solidFill>
              </a:rPr>
              <a:t>“</a:t>
            </a:r>
            <a:r>
              <a:rPr lang="en-GB" sz="2000" dirty="0">
                <a:solidFill>
                  <a:srgbClr val="000000"/>
                </a:solidFill>
              </a:rPr>
              <a:t>H</a:t>
            </a:r>
            <a:r>
              <a:rPr lang="en-GB" sz="2000" dirty="0" smtClean="0">
                <a:solidFill>
                  <a:srgbClr val="000000"/>
                </a:solidFill>
              </a:rPr>
              <a:t>ealthy” foods 3 times price of “unhealthy”</a:t>
            </a:r>
          </a:p>
          <a:p>
            <a:pPr marL="800100" lvl="1" indent="-342900">
              <a:lnSpc>
                <a:spcPct val="200000"/>
              </a:lnSpc>
              <a:buFont typeface="Arial" panose="020B0604020202020204" pitchFamily="34" charset="0"/>
              <a:buChar char="•"/>
            </a:pPr>
            <a:r>
              <a:rPr lang="en-GB" sz="2000" dirty="0" smtClean="0">
                <a:solidFill>
                  <a:srgbClr val="000000"/>
                </a:solidFill>
              </a:rPr>
              <a:t>Gap in price is widening</a:t>
            </a:r>
          </a:p>
          <a:p>
            <a:pPr marL="800100" lvl="1" indent="-342900">
              <a:lnSpc>
                <a:spcPct val="200000"/>
              </a:lnSpc>
              <a:buFont typeface="Arial" panose="020B0604020202020204" pitchFamily="34" charset="0"/>
              <a:buChar char="•"/>
            </a:pPr>
            <a:endParaRPr lang="en-GB" sz="2000" dirty="0">
              <a:solidFill>
                <a:srgbClr val="000000"/>
              </a:solidFill>
            </a:endParaRPr>
          </a:p>
          <a:p>
            <a:pPr marL="342900" indent="-342900">
              <a:lnSpc>
                <a:spcPct val="200000"/>
              </a:lnSpc>
              <a:buFont typeface="Arial" panose="020B0604020202020204" pitchFamily="34" charset="0"/>
              <a:buChar char="•"/>
            </a:pPr>
            <a:r>
              <a:rPr lang="en-GB" sz="2400" dirty="0" smtClean="0">
                <a:solidFill>
                  <a:srgbClr val="000000"/>
                </a:solidFill>
              </a:rPr>
              <a:t>Skills in planning, shopping, cooking &amp; parenting            </a:t>
            </a:r>
            <a:r>
              <a:rPr lang="en-GB" sz="2400" b="1" i="1" dirty="0" smtClean="0">
                <a:solidFill>
                  <a:srgbClr val="000000"/>
                </a:solidFill>
              </a:rPr>
              <a:t>only partly </a:t>
            </a:r>
            <a:r>
              <a:rPr lang="en-GB" sz="2400" dirty="0" smtClean="0">
                <a:solidFill>
                  <a:srgbClr val="000000"/>
                </a:solidFill>
              </a:rPr>
              <a:t>reduce the impact of income</a:t>
            </a:r>
          </a:p>
          <a:p>
            <a:pPr marL="800100" lvl="1" indent="-342900">
              <a:lnSpc>
                <a:spcPct val="200000"/>
              </a:lnSpc>
              <a:buFont typeface="Arial" panose="020B0604020202020204" pitchFamily="34" charset="0"/>
              <a:buChar char="•"/>
            </a:pPr>
            <a:endParaRPr lang="en-GB" sz="2400" dirty="0">
              <a:solidFill>
                <a:srgbClr val="000000"/>
              </a:solidFill>
            </a:endParaRPr>
          </a:p>
          <a:p>
            <a:pPr marL="342900" indent="-342900">
              <a:lnSpc>
                <a:spcPct val="200000"/>
              </a:lnSpc>
              <a:buFont typeface="Arial" panose="020B0604020202020204" pitchFamily="34" charset="0"/>
              <a:buChar char="•"/>
            </a:pPr>
            <a:endParaRPr lang="en-GB" sz="2400" dirty="0" smtClean="0">
              <a:solidFill>
                <a:srgbClr val="000000"/>
              </a:solidFill>
            </a:endParaRPr>
          </a:p>
        </p:txBody>
      </p:sp>
    </p:spTree>
    <p:extLst>
      <p:ext uri="{BB962C8B-B14F-4D97-AF65-F5344CB8AC3E}">
        <p14:creationId xmlns:p14="http://schemas.microsoft.com/office/powerpoint/2010/main" xmlns="" val="24363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GB" sz="3200" dirty="0" err="1" smtClean="0"/>
              <a:t>Beyonce’s</a:t>
            </a:r>
            <a:r>
              <a:rPr lang="en-GB" sz="3200" dirty="0" smtClean="0"/>
              <a:t> $50million dollar shopping trolley</a:t>
            </a:r>
            <a:endParaRPr lang="en-GB" sz="3200" dirty="0"/>
          </a:p>
        </p:txBody>
      </p:sp>
      <p:sp>
        <p:nvSpPr>
          <p:cNvPr id="3" name="Content Placeholder 2"/>
          <p:cNvSpPr>
            <a:spLocks noGrp="1"/>
          </p:cNvSpPr>
          <p:nvPr>
            <p:ph idx="1"/>
          </p:nvPr>
        </p:nvSpPr>
        <p:spPr/>
        <p:txBody>
          <a:bodyPr/>
          <a:lstStyle/>
          <a:p>
            <a:endParaRPr lang="en-GB" dirty="0"/>
          </a:p>
        </p:txBody>
      </p:sp>
      <p:pic>
        <p:nvPicPr>
          <p:cNvPr id="3074" name="Picture 2" descr="C:\Users\davidr1\Desktop\Ardnamurchan\Marketing &amp; sponsorship resources\2654719-Pepsi-Beyonce-6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052736"/>
            <a:ext cx="8784976" cy="5544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856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276872"/>
            <a:ext cx="7848872" cy="1323439"/>
          </a:xfrm>
          <a:prstGeom prst="rect">
            <a:avLst/>
          </a:prstGeom>
          <a:noFill/>
        </p:spPr>
        <p:txBody>
          <a:bodyPr wrap="square" rtlCol="0">
            <a:spAutoFit/>
          </a:bodyPr>
          <a:lstStyle/>
          <a:p>
            <a:pPr algn="ctr"/>
            <a:r>
              <a:rPr lang="en-GB" sz="4000" i="1" dirty="0" smtClean="0"/>
              <a:t>What can be done at school to influence food culture?</a:t>
            </a:r>
            <a:endParaRPr lang="en-GB" sz="4000" i="1" dirty="0"/>
          </a:p>
        </p:txBody>
      </p:sp>
    </p:spTree>
    <p:extLst>
      <p:ext uri="{BB962C8B-B14F-4D97-AF65-F5344CB8AC3E}">
        <p14:creationId xmlns:p14="http://schemas.microsoft.com/office/powerpoint/2010/main" xmlns="" val="290897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influence child food preferences</a:t>
            </a:r>
            <a:endParaRPr lang="en-GB" dirty="0"/>
          </a:p>
        </p:txBody>
      </p:sp>
      <p:sp>
        <p:nvSpPr>
          <p:cNvPr id="3" name="Content Placeholder 2"/>
          <p:cNvSpPr>
            <a:spLocks noGrp="1"/>
          </p:cNvSpPr>
          <p:nvPr>
            <p:ph idx="1"/>
          </p:nvPr>
        </p:nvSpPr>
        <p:spPr>
          <a:xfrm>
            <a:off x="457200" y="1916832"/>
            <a:ext cx="8229600" cy="4209331"/>
          </a:xfrm>
        </p:spPr>
        <p:txBody>
          <a:bodyPr>
            <a:normAutofit/>
          </a:bodyPr>
          <a:lstStyle/>
          <a:p>
            <a:r>
              <a:rPr lang="en-GB" dirty="0" smtClean="0"/>
              <a:t>Food choices depend on:</a:t>
            </a:r>
          </a:p>
          <a:p>
            <a:pPr lvl="1"/>
            <a:r>
              <a:rPr lang="en-GB" dirty="0" smtClean="0"/>
              <a:t>Our food environment</a:t>
            </a:r>
          </a:p>
          <a:p>
            <a:pPr lvl="1"/>
            <a:r>
              <a:rPr lang="en-GB" dirty="0" smtClean="0"/>
              <a:t>How we feel about food</a:t>
            </a:r>
          </a:p>
          <a:p>
            <a:pPr lvl="1"/>
            <a:r>
              <a:rPr lang="en-GB" dirty="0" smtClean="0"/>
              <a:t>Our skills &amp; resources</a:t>
            </a:r>
          </a:p>
          <a:p>
            <a:pPr lvl="1"/>
            <a:r>
              <a:rPr lang="en-GB" dirty="0" smtClean="0"/>
              <a:t>Knowledge about nutrition</a:t>
            </a:r>
          </a:p>
          <a:p>
            <a:endParaRPr lang="en-GB" dirty="0"/>
          </a:p>
          <a:p>
            <a:r>
              <a:rPr lang="en-GB" dirty="0" smtClean="0"/>
              <a:t>Food culture is a healthy as the weakest link</a:t>
            </a:r>
            <a:endParaRPr lang="en-GB" dirty="0"/>
          </a:p>
        </p:txBody>
      </p:sp>
    </p:spTree>
    <p:extLst>
      <p:ext uri="{BB962C8B-B14F-4D97-AF65-F5344CB8AC3E}">
        <p14:creationId xmlns:p14="http://schemas.microsoft.com/office/powerpoint/2010/main" xmlns="" val="2038199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621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we will cover</a:t>
            </a:r>
            <a:endParaRPr lang="en-GB" sz="3200" dirty="0"/>
          </a:p>
        </p:txBody>
      </p:sp>
      <p:sp>
        <p:nvSpPr>
          <p:cNvPr id="3" name="Content Placeholder 2"/>
          <p:cNvSpPr>
            <a:spLocks noGrp="1"/>
          </p:cNvSpPr>
          <p:nvPr>
            <p:ph idx="1"/>
          </p:nvPr>
        </p:nvSpPr>
        <p:spPr>
          <a:xfrm>
            <a:off x="395536" y="1700808"/>
            <a:ext cx="8229600" cy="3993307"/>
          </a:xfrm>
        </p:spPr>
        <p:txBody>
          <a:bodyPr>
            <a:noAutofit/>
          </a:bodyPr>
          <a:lstStyle/>
          <a:p>
            <a:pPr>
              <a:lnSpc>
                <a:spcPct val="200000"/>
              </a:lnSpc>
            </a:pPr>
            <a:r>
              <a:rPr lang="en-GB" sz="2000" dirty="0" smtClean="0"/>
              <a:t>How do typical food choices compare with “dietary goals”?</a:t>
            </a:r>
          </a:p>
          <a:p>
            <a:pPr marL="0" indent="0">
              <a:lnSpc>
                <a:spcPct val="200000"/>
              </a:lnSpc>
              <a:buNone/>
            </a:pPr>
            <a:endParaRPr lang="en-GB" sz="2000" dirty="0" smtClean="0"/>
          </a:p>
          <a:p>
            <a:pPr>
              <a:lnSpc>
                <a:spcPct val="200000"/>
              </a:lnSpc>
            </a:pPr>
            <a:r>
              <a:rPr lang="en-GB" sz="2000" dirty="0" smtClean="0"/>
              <a:t>Why factors influence food culture &amp; preferences?</a:t>
            </a:r>
          </a:p>
          <a:p>
            <a:pPr marL="0" indent="0">
              <a:lnSpc>
                <a:spcPct val="200000"/>
              </a:lnSpc>
              <a:buNone/>
            </a:pPr>
            <a:endParaRPr lang="en-GB" sz="2000" dirty="0" smtClean="0"/>
          </a:p>
          <a:p>
            <a:pPr>
              <a:lnSpc>
                <a:spcPct val="200000"/>
              </a:lnSpc>
            </a:pPr>
            <a:r>
              <a:rPr lang="en-GB" sz="2000" dirty="0" smtClean="0"/>
              <a:t>How can school help to develop a healthy food culture?</a:t>
            </a:r>
          </a:p>
          <a:p>
            <a:pPr>
              <a:lnSpc>
                <a:spcPct val="200000"/>
              </a:lnSpc>
            </a:pPr>
            <a:endParaRPr lang="en-GB" sz="2000" dirty="0"/>
          </a:p>
          <a:p>
            <a:pPr>
              <a:lnSpc>
                <a:spcPct val="200000"/>
              </a:lnSpc>
            </a:pPr>
            <a:r>
              <a:rPr lang="en-GB" sz="2000" dirty="0" smtClean="0"/>
              <a:t>How can schools support all children to be more active more often?</a:t>
            </a:r>
          </a:p>
          <a:p>
            <a:pPr marL="0" indent="0">
              <a:lnSpc>
                <a:spcPct val="200000"/>
              </a:lnSpc>
              <a:buNone/>
            </a:pPr>
            <a:endParaRPr lang="en-GB" sz="2000" dirty="0" smtClean="0"/>
          </a:p>
        </p:txBody>
      </p:sp>
    </p:spTree>
    <p:extLst>
      <p:ext uri="{BB962C8B-B14F-4D97-AF65-F5344CB8AC3E}">
        <p14:creationId xmlns:p14="http://schemas.microsoft.com/office/powerpoint/2010/main" xmlns="" val="3228657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24942"/>
          </a:xfrm>
        </p:spPr>
        <p:txBody>
          <a:bodyPr>
            <a:noAutofit/>
          </a:bodyPr>
          <a:lstStyle/>
          <a:p>
            <a:r>
              <a:rPr lang="en-GB" sz="3200" dirty="0"/>
              <a:t>Food &amp; Health learning in Highland schools</a:t>
            </a:r>
            <a:br>
              <a:rPr lang="en-GB" sz="3200" dirty="0"/>
            </a:br>
            <a:endParaRPr lang="en-GB" sz="32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908720"/>
            <a:ext cx="7776864" cy="5544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93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as Celebration &amp; Reward</a:t>
            </a:r>
            <a:endParaRPr lang="en-GB" dirty="0"/>
          </a:p>
        </p:txBody>
      </p:sp>
      <p:sp>
        <p:nvSpPr>
          <p:cNvPr id="3" name="Content Placeholder 2"/>
          <p:cNvSpPr>
            <a:spLocks noGrp="1"/>
          </p:cNvSpPr>
          <p:nvPr>
            <p:ph idx="1"/>
          </p:nvPr>
        </p:nvSpPr>
        <p:spPr/>
        <p:txBody>
          <a:bodyPr>
            <a:normAutofit/>
          </a:bodyPr>
          <a:lstStyle/>
          <a:p>
            <a:pPr>
              <a:lnSpc>
                <a:spcPct val="300000"/>
              </a:lnSpc>
            </a:pPr>
            <a:r>
              <a:rPr lang="en-GB" sz="2000" dirty="0" smtClean="0"/>
              <a:t>How often do you use food as a reward or to mark a celebration?</a:t>
            </a:r>
          </a:p>
          <a:p>
            <a:pPr>
              <a:lnSpc>
                <a:spcPct val="300000"/>
              </a:lnSpc>
            </a:pPr>
            <a:r>
              <a:rPr lang="en-GB" sz="2000" dirty="0" smtClean="0"/>
              <a:t>How often are these the kinds of foods we should be eating more of?</a:t>
            </a:r>
          </a:p>
          <a:p>
            <a:pPr>
              <a:lnSpc>
                <a:spcPct val="300000"/>
              </a:lnSpc>
            </a:pPr>
            <a:r>
              <a:rPr lang="en-GB" sz="2000" dirty="0" smtClean="0"/>
              <a:t>Can nutritious foods be included?</a:t>
            </a:r>
          </a:p>
          <a:p>
            <a:pPr>
              <a:lnSpc>
                <a:spcPct val="300000"/>
              </a:lnSpc>
            </a:pPr>
            <a:r>
              <a:rPr lang="en-GB" sz="2000" dirty="0" smtClean="0"/>
              <a:t>Can non food rewards be used?</a:t>
            </a:r>
            <a:endParaRPr lang="en-GB" sz="2000" dirty="0"/>
          </a:p>
        </p:txBody>
      </p:sp>
    </p:spTree>
    <p:extLst>
      <p:ext uri="{BB962C8B-B14F-4D97-AF65-F5344CB8AC3E}">
        <p14:creationId xmlns:p14="http://schemas.microsoft.com/office/powerpoint/2010/main" xmlns="" val="18648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High 5 programme</a:t>
            </a:r>
            <a:endParaRPr lang="en-GB" dirty="0"/>
          </a:p>
        </p:txBody>
      </p:sp>
      <p:sp>
        <p:nvSpPr>
          <p:cNvPr id="3" name="Content Placeholder 2"/>
          <p:cNvSpPr>
            <a:spLocks noGrp="1"/>
          </p:cNvSpPr>
          <p:nvPr>
            <p:ph idx="1"/>
          </p:nvPr>
        </p:nvSpPr>
        <p:spPr/>
        <p:txBody>
          <a:bodyPr>
            <a:noAutofit/>
          </a:bodyPr>
          <a:lstStyle/>
          <a:p>
            <a:pPr>
              <a:lnSpc>
                <a:spcPct val="170000"/>
              </a:lnSpc>
            </a:pPr>
            <a:r>
              <a:rPr lang="en-GB" sz="2400" dirty="0" smtClean="0"/>
              <a:t>Builds knowledge &amp; skills</a:t>
            </a:r>
          </a:p>
          <a:p>
            <a:pPr>
              <a:lnSpc>
                <a:spcPct val="170000"/>
              </a:lnSpc>
            </a:pPr>
            <a:r>
              <a:rPr lang="en-GB" sz="2400" dirty="0" smtClean="0"/>
              <a:t>Influences attitudes</a:t>
            </a:r>
          </a:p>
          <a:p>
            <a:pPr>
              <a:lnSpc>
                <a:spcPct val="170000"/>
              </a:lnSpc>
            </a:pPr>
            <a:r>
              <a:rPr lang="en-GB" sz="2400" dirty="0" smtClean="0"/>
              <a:t>Part of “Child Healthy weight strategy”</a:t>
            </a:r>
          </a:p>
          <a:p>
            <a:pPr>
              <a:lnSpc>
                <a:spcPct val="170000"/>
              </a:lnSpc>
            </a:pPr>
            <a:r>
              <a:rPr lang="en-GB" sz="2400" dirty="0" smtClean="0"/>
              <a:t>No more weighing!</a:t>
            </a:r>
          </a:p>
          <a:p>
            <a:pPr>
              <a:lnSpc>
                <a:spcPct val="170000"/>
              </a:lnSpc>
            </a:pPr>
            <a:r>
              <a:rPr lang="en-GB" sz="2400" dirty="0" smtClean="0"/>
              <a:t>Less controversy</a:t>
            </a:r>
          </a:p>
          <a:p>
            <a:pPr>
              <a:lnSpc>
                <a:spcPct val="170000"/>
              </a:lnSpc>
            </a:pPr>
            <a:r>
              <a:rPr lang="en-GB" sz="2400" dirty="0" smtClean="0"/>
              <a:t>Minimal paperwork</a:t>
            </a:r>
          </a:p>
          <a:p>
            <a:pPr>
              <a:lnSpc>
                <a:spcPct val="170000"/>
              </a:lnSpc>
            </a:pPr>
            <a:r>
              <a:rPr lang="en-GB" sz="2400" dirty="0" smtClean="0"/>
              <a:t>Needs 8 sessions in 1 term</a:t>
            </a:r>
          </a:p>
          <a:p>
            <a:pPr>
              <a:lnSpc>
                <a:spcPct val="170000"/>
              </a:lnSpc>
            </a:pPr>
            <a:endParaRPr lang="en-GB" sz="2400" dirty="0"/>
          </a:p>
        </p:txBody>
      </p:sp>
    </p:spTree>
    <p:extLst>
      <p:ext uri="{BB962C8B-B14F-4D97-AF65-F5344CB8AC3E}">
        <p14:creationId xmlns:p14="http://schemas.microsoft.com/office/powerpoint/2010/main" xmlns="" val="4054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1403350" y="2060575"/>
            <a:ext cx="13684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000" smtClean="0">
                <a:solidFill>
                  <a:srgbClr val="000000"/>
                </a:solidFill>
              </a:rPr>
              <a:t>Skills of teachers</a:t>
            </a:r>
          </a:p>
        </p:txBody>
      </p:sp>
      <p:sp>
        <p:nvSpPr>
          <p:cNvPr id="112643" name="Text Box 5"/>
          <p:cNvSpPr txBox="1">
            <a:spLocks noChangeArrowheads="1"/>
          </p:cNvSpPr>
          <p:nvPr/>
        </p:nvSpPr>
        <p:spPr bwMode="auto">
          <a:xfrm>
            <a:off x="3708400" y="2133600"/>
            <a:ext cx="19431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000" smtClean="0">
                <a:solidFill>
                  <a:srgbClr val="000000"/>
                </a:solidFill>
              </a:rPr>
              <a:t>Experience of the pilots</a:t>
            </a:r>
          </a:p>
        </p:txBody>
      </p:sp>
      <p:sp>
        <p:nvSpPr>
          <p:cNvPr id="112644" name="Text Box 6"/>
          <p:cNvSpPr txBox="1">
            <a:spLocks noChangeArrowheads="1"/>
          </p:cNvSpPr>
          <p:nvPr/>
        </p:nvSpPr>
        <p:spPr bwMode="auto">
          <a:xfrm>
            <a:off x="6443663" y="1916113"/>
            <a:ext cx="201612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000" smtClean="0">
                <a:solidFill>
                  <a:srgbClr val="000000"/>
                </a:solidFill>
              </a:rPr>
              <a:t>Knowledge of health specialists</a:t>
            </a:r>
          </a:p>
        </p:txBody>
      </p:sp>
      <p:sp>
        <p:nvSpPr>
          <p:cNvPr id="112645" name="AutoShape 9"/>
          <p:cNvSpPr>
            <a:spLocks noChangeArrowheads="1"/>
          </p:cNvSpPr>
          <p:nvPr/>
        </p:nvSpPr>
        <p:spPr bwMode="auto">
          <a:xfrm rot="3513914">
            <a:off x="1736726" y="3335337"/>
            <a:ext cx="1511300" cy="758825"/>
          </a:xfrm>
          <a:prstGeom prst="rightArrow">
            <a:avLst>
              <a:gd name="adj1" fmla="val 50000"/>
              <a:gd name="adj2" fmla="val 49791"/>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12646" name="AutoShape 11"/>
          <p:cNvSpPr>
            <a:spLocks noChangeArrowheads="1"/>
          </p:cNvSpPr>
          <p:nvPr/>
        </p:nvSpPr>
        <p:spPr bwMode="auto">
          <a:xfrm>
            <a:off x="4284663" y="2997200"/>
            <a:ext cx="792162" cy="1512888"/>
          </a:xfrm>
          <a:prstGeom prst="downArrow">
            <a:avLst>
              <a:gd name="adj1" fmla="val 50000"/>
              <a:gd name="adj2" fmla="val 47746"/>
            </a:avLst>
          </a:prstGeom>
          <a:solidFill>
            <a:schemeClr val="accent1"/>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12647" name="AutoShape 12"/>
          <p:cNvSpPr>
            <a:spLocks noChangeArrowheads="1"/>
          </p:cNvSpPr>
          <p:nvPr/>
        </p:nvSpPr>
        <p:spPr bwMode="auto">
          <a:xfrm rot="1122061">
            <a:off x="6516688" y="3141663"/>
            <a:ext cx="720725" cy="1295400"/>
          </a:xfrm>
          <a:prstGeom prst="downArrow">
            <a:avLst>
              <a:gd name="adj1" fmla="val 50000"/>
              <a:gd name="adj2" fmla="val 44934"/>
            </a:avLst>
          </a:prstGeom>
          <a:solidFill>
            <a:schemeClr val="accent1"/>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12648" name="Rectangle 13"/>
          <p:cNvSpPr>
            <a:spLocks noGrp="1" noChangeArrowheads="1"/>
          </p:cNvSpPr>
          <p:nvPr>
            <p:ph type="title"/>
          </p:nvPr>
        </p:nvSpPr>
        <p:spPr/>
        <p:txBody>
          <a:bodyPr/>
          <a:lstStyle/>
          <a:p>
            <a:pPr eaLnBrk="1" hangingPunct="1"/>
            <a:endParaRPr lang="en-US" altLang="en-US" smtClean="0"/>
          </a:p>
        </p:txBody>
      </p:sp>
      <p:sp>
        <p:nvSpPr>
          <p:cNvPr id="112649" name="Text Box 14"/>
          <p:cNvSpPr txBox="1">
            <a:spLocks noChangeArrowheads="1"/>
          </p:cNvSpPr>
          <p:nvPr/>
        </p:nvSpPr>
        <p:spPr bwMode="auto">
          <a:xfrm>
            <a:off x="2195513" y="4941888"/>
            <a:ext cx="4895850" cy="82232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GB" altLang="en-US" sz="2400" smtClean="0">
                <a:solidFill>
                  <a:srgbClr val="000000"/>
                </a:solidFill>
              </a:rPr>
              <a:t>High 5 Health and wellbeing programme</a:t>
            </a:r>
          </a:p>
        </p:txBody>
      </p:sp>
    </p:spTree>
    <p:extLst>
      <p:ext uri="{BB962C8B-B14F-4D97-AF65-F5344CB8AC3E}">
        <p14:creationId xmlns:p14="http://schemas.microsoft.com/office/powerpoint/2010/main" xmlns="" val="3622255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490537"/>
          </a:xfrm>
        </p:spPr>
        <p:txBody>
          <a:bodyPr/>
          <a:lstStyle/>
          <a:p>
            <a:pPr eaLnBrk="1" hangingPunct="1"/>
            <a:r>
              <a:rPr lang="en-GB" altLang="en-US" sz="4000" smtClean="0"/>
              <a:t>Principles </a:t>
            </a:r>
          </a:p>
        </p:txBody>
      </p:sp>
      <p:sp>
        <p:nvSpPr>
          <p:cNvPr id="6147" name="Rectangle 3"/>
          <p:cNvSpPr>
            <a:spLocks noGrp="1" noChangeArrowheads="1"/>
          </p:cNvSpPr>
          <p:nvPr>
            <p:ph type="body" idx="1"/>
          </p:nvPr>
        </p:nvSpPr>
        <p:spPr>
          <a:xfrm>
            <a:off x="468313" y="1052513"/>
            <a:ext cx="8229600" cy="5589587"/>
          </a:xfrm>
        </p:spPr>
        <p:txBody>
          <a:bodyPr/>
          <a:lstStyle/>
          <a:p>
            <a:pPr marL="457200" indent="-457200" eaLnBrk="1" hangingPunct="1">
              <a:lnSpc>
                <a:spcPct val="80000"/>
              </a:lnSpc>
              <a:spcAft>
                <a:spcPct val="55000"/>
              </a:spcAft>
              <a:buFontTx/>
              <a:buAutoNum type="arabicPeriod"/>
            </a:pPr>
            <a:r>
              <a:rPr lang="en-GB" altLang="en-US" sz="2000" smtClean="0"/>
              <a:t>Food is good for you!</a:t>
            </a:r>
          </a:p>
          <a:p>
            <a:pPr marL="457200" indent="-457200" eaLnBrk="1" hangingPunct="1">
              <a:lnSpc>
                <a:spcPct val="80000"/>
              </a:lnSpc>
              <a:spcAft>
                <a:spcPct val="55000"/>
              </a:spcAft>
              <a:buFontTx/>
              <a:buAutoNum type="arabicPeriod"/>
            </a:pPr>
            <a:r>
              <a:rPr lang="en-GB" altLang="en-US" sz="2000" smtClean="0"/>
              <a:t>Getting active is as important as eating well</a:t>
            </a:r>
          </a:p>
          <a:p>
            <a:pPr marL="457200" indent="-457200" eaLnBrk="1" hangingPunct="1">
              <a:lnSpc>
                <a:spcPct val="80000"/>
              </a:lnSpc>
              <a:spcAft>
                <a:spcPct val="55000"/>
              </a:spcAft>
              <a:buFontTx/>
              <a:buAutoNum type="arabicPeriod"/>
            </a:pPr>
            <a:r>
              <a:rPr lang="en-GB" altLang="en-US" sz="2000" smtClean="0"/>
              <a:t>Healthier choices at any weight</a:t>
            </a:r>
          </a:p>
          <a:p>
            <a:pPr marL="457200" indent="-457200" eaLnBrk="1" hangingPunct="1">
              <a:lnSpc>
                <a:spcPct val="80000"/>
              </a:lnSpc>
              <a:spcAft>
                <a:spcPct val="55000"/>
              </a:spcAft>
              <a:buFontTx/>
              <a:buAutoNum type="arabicPeriod"/>
            </a:pPr>
            <a:r>
              <a:rPr lang="en-GB" altLang="en-US" sz="2000" smtClean="0"/>
              <a:t>Knowledge, skills and attitudes (Head, hands and heart)</a:t>
            </a:r>
          </a:p>
          <a:p>
            <a:pPr marL="457200" indent="-457200" eaLnBrk="1" hangingPunct="1">
              <a:lnSpc>
                <a:spcPct val="80000"/>
              </a:lnSpc>
              <a:spcAft>
                <a:spcPct val="55000"/>
              </a:spcAft>
              <a:buFontTx/>
              <a:buAutoNum type="arabicPeriod"/>
            </a:pPr>
            <a:r>
              <a:rPr lang="en-GB" altLang="en-US" sz="2000" smtClean="0"/>
              <a:t>Avoid “</a:t>
            </a:r>
            <a:r>
              <a:rPr lang="en-GB" altLang="en-US" sz="2000" b="1" smtClean="0"/>
              <a:t>good</a:t>
            </a:r>
            <a:r>
              <a:rPr lang="en-GB" altLang="en-US" sz="2000" smtClean="0"/>
              <a:t>” and “</a:t>
            </a:r>
            <a:r>
              <a:rPr lang="en-GB" altLang="en-US" sz="2000" b="1" smtClean="0"/>
              <a:t>bad</a:t>
            </a:r>
            <a:r>
              <a:rPr lang="en-GB" altLang="en-US" sz="2000" smtClean="0"/>
              <a:t>” foods</a:t>
            </a:r>
          </a:p>
          <a:p>
            <a:pPr marL="457200" indent="-457200" eaLnBrk="1" hangingPunct="1">
              <a:lnSpc>
                <a:spcPct val="80000"/>
              </a:lnSpc>
              <a:spcAft>
                <a:spcPct val="55000"/>
              </a:spcAft>
              <a:buFontTx/>
              <a:buAutoNum type="arabicPeriod"/>
            </a:pPr>
            <a:r>
              <a:rPr lang="en-GB" altLang="en-US" sz="2000" smtClean="0"/>
              <a:t>Respect differences (money, culture, medical need etc)</a:t>
            </a:r>
          </a:p>
          <a:p>
            <a:pPr marL="457200" indent="-457200" eaLnBrk="1" hangingPunct="1">
              <a:lnSpc>
                <a:spcPct val="80000"/>
              </a:lnSpc>
              <a:spcAft>
                <a:spcPct val="55000"/>
              </a:spcAft>
              <a:buFontTx/>
              <a:buAutoNum type="arabicPeriod"/>
            </a:pPr>
            <a:r>
              <a:rPr lang="en-GB" altLang="en-US" sz="2000" smtClean="0"/>
              <a:t>Acknowledge environmental barriers to food and physical activity</a:t>
            </a:r>
          </a:p>
          <a:p>
            <a:pPr marL="457200" indent="-457200" eaLnBrk="1" hangingPunct="1">
              <a:lnSpc>
                <a:spcPct val="80000"/>
              </a:lnSpc>
              <a:spcAft>
                <a:spcPct val="55000"/>
              </a:spcAft>
              <a:buFontTx/>
              <a:buAutoNum type="arabicPeriod"/>
            </a:pPr>
            <a:r>
              <a:rPr lang="en-GB" altLang="en-US" sz="2000" smtClean="0"/>
              <a:t>High fat / sugar foods are not “treats”!</a:t>
            </a:r>
          </a:p>
          <a:p>
            <a:pPr marL="457200" indent="-457200" eaLnBrk="1" hangingPunct="1">
              <a:lnSpc>
                <a:spcPct val="80000"/>
              </a:lnSpc>
              <a:spcAft>
                <a:spcPct val="55000"/>
              </a:spcAft>
              <a:buFontTx/>
              <a:buAutoNum type="arabicPeriod"/>
            </a:pPr>
            <a:r>
              <a:rPr lang="en-GB" altLang="en-US" sz="2000" smtClean="0"/>
              <a:t>Avoid food snobbery</a:t>
            </a:r>
          </a:p>
          <a:p>
            <a:pPr marL="457200" indent="-457200" eaLnBrk="1" hangingPunct="1">
              <a:lnSpc>
                <a:spcPct val="80000"/>
              </a:lnSpc>
              <a:spcAft>
                <a:spcPct val="55000"/>
              </a:spcAft>
              <a:buFontTx/>
              <a:buAutoNum type="arabicPeriod"/>
            </a:pPr>
            <a:r>
              <a:rPr lang="en-GB" altLang="en-US" sz="2000" smtClean="0"/>
              <a:t>Involve your cook</a:t>
            </a:r>
          </a:p>
          <a:p>
            <a:pPr marL="457200" indent="-457200" eaLnBrk="1" hangingPunct="1">
              <a:lnSpc>
                <a:spcPct val="80000"/>
              </a:lnSpc>
              <a:spcAft>
                <a:spcPct val="55000"/>
              </a:spcAft>
              <a:buFontTx/>
              <a:buAutoNum type="arabicPeriod"/>
            </a:pPr>
            <a:r>
              <a:rPr lang="en-GB" altLang="en-US" sz="2000" smtClean="0"/>
              <a:t>Explore new food cultures</a:t>
            </a:r>
          </a:p>
          <a:p>
            <a:pPr marL="457200" indent="-457200" eaLnBrk="1" hangingPunct="1">
              <a:lnSpc>
                <a:spcPct val="80000"/>
              </a:lnSpc>
              <a:spcAft>
                <a:spcPct val="55000"/>
              </a:spcAft>
              <a:buFontTx/>
              <a:buAutoNum type="arabicPeriod"/>
            </a:pPr>
            <a:r>
              <a:rPr lang="en-GB" altLang="en-US" sz="2000" smtClean="0"/>
              <a:t>Involve parents</a:t>
            </a:r>
          </a:p>
        </p:txBody>
      </p:sp>
    </p:spTree>
    <p:extLst>
      <p:ext uri="{BB962C8B-B14F-4D97-AF65-F5344CB8AC3E}">
        <p14:creationId xmlns:p14="http://schemas.microsoft.com/office/powerpoint/2010/main" xmlns="" val="49242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smtClean="0"/>
              <a:t>Physical Activity</a:t>
            </a:r>
          </a:p>
        </p:txBody>
      </p:sp>
      <p:sp>
        <p:nvSpPr>
          <p:cNvPr id="103427" name="Rectangle 3"/>
          <p:cNvSpPr>
            <a:spLocks noGrp="1" noChangeArrowheads="1"/>
          </p:cNvSpPr>
          <p:nvPr>
            <p:ph type="body" idx="1"/>
          </p:nvPr>
        </p:nvSpPr>
        <p:spPr>
          <a:xfrm>
            <a:off x="395288" y="1124744"/>
            <a:ext cx="8229600" cy="4742656"/>
          </a:xfrm>
        </p:spPr>
        <p:txBody>
          <a:bodyPr/>
          <a:lstStyle/>
          <a:p>
            <a:pPr marL="0" indent="0" eaLnBrk="1" hangingPunct="1">
              <a:lnSpc>
                <a:spcPct val="150000"/>
              </a:lnSpc>
              <a:spcAft>
                <a:spcPct val="85000"/>
              </a:spcAft>
              <a:buNone/>
            </a:pPr>
            <a:endParaRPr lang="en-GB" altLang="en-US" sz="2000" dirty="0" smtClean="0"/>
          </a:p>
          <a:p>
            <a:pPr eaLnBrk="1" hangingPunct="1">
              <a:lnSpc>
                <a:spcPct val="150000"/>
              </a:lnSpc>
              <a:spcAft>
                <a:spcPct val="85000"/>
              </a:spcAft>
            </a:pPr>
            <a:r>
              <a:rPr lang="en-GB" altLang="en-US" sz="2000" dirty="0" smtClean="0"/>
              <a:t>Enjoy moving our bodies</a:t>
            </a:r>
          </a:p>
          <a:p>
            <a:pPr eaLnBrk="1" hangingPunct="1">
              <a:lnSpc>
                <a:spcPct val="150000"/>
              </a:lnSpc>
              <a:spcAft>
                <a:spcPct val="85000"/>
              </a:spcAft>
            </a:pPr>
            <a:r>
              <a:rPr lang="en-GB" altLang="en-US" sz="2000" dirty="0" smtClean="0"/>
              <a:t>Reflect on how physical activity makes you feel different</a:t>
            </a:r>
          </a:p>
          <a:p>
            <a:pPr eaLnBrk="1" hangingPunct="1">
              <a:lnSpc>
                <a:spcPct val="150000"/>
              </a:lnSpc>
              <a:spcAft>
                <a:spcPct val="85000"/>
              </a:spcAft>
            </a:pPr>
            <a:r>
              <a:rPr lang="en-GB" altLang="en-US" sz="2000" dirty="0" smtClean="0"/>
              <a:t>Discuss opportunities and barriers for activity</a:t>
            </a:r>
          </a:p>
          <a:p>
            <a:pPr eaLnBrk="1" hangingPunct="1">
              <a:lnSpc>
                <a:spcPct val="150000"/>
              </a:lnSpc>
              <a:spcAft>
                <a:spcPct val="85000"/>
              </a:spcAft>
            </a:pPr>
            <a:r>
              <a:rPr lang="en-GB" altLang="en-US" sz="2000" dirty="0" smtClean="0"/>
              <a:t>9 of the session plans include Physical activity messages </a:t>
            </a:r>
          </a:p>
          <a:p>
            <a:pPr eaLnBrk="1" hangingPunct="1">
              <a:lnSpc>
                <a:spcPct val="150000"/>
              </a:lnSpc>
              <a:spcAft>
                <a:spcPct val="85000"/>
              </a:spcAft>
            </a:pPr>
            <a:r>
              <a:rPr lang="en-GB" altLang="en-US" sz="2000" b="1" i="1" dirty="0" smtClean="0"/>
              <a:t>Minimum </a:t>
            </a:r>
            <a:r>
              <a:rPr lang="en-GB" altLang="en-US" sz="2000" dirty="0" smtClean="0"/>
              <a:t>of 2 sessions to include physical activity messages</a:t>
            </a:r>
          </a:p>
          <a:p>
            <a:pPr eaLnBrk="1" hangingPunct="1">
              <a:lnSpc>
                <a:spcPct val="150000"/>
              </a:lnSpc>
              <a:spcAft>
                <a:spcPct val="85000"/>
              </a:spcAft>
            </a:pPr>
            <a:r>
              <a:rPr lang="en-GB" altLang="en-US" sz="2000" dirty="0" smtClean="0"/>
              <a:t>Link learning to PE and “</a:t>
            </a:r>
            <a:r>
              <a:rPr lang="en-GB" altLang="en-US" sz="2000" i="1" dirty="0" smtClean="0"/>
              <a:t>Active Schools</a:t>
            </a:r>
            <a:r>
              <a:rPr lang="en-GB" altLang="en-US" sz="2000" dirty="0" smtClean="0"/>
              <a:t>”</a:t>
            </a:r>
          </a:p>
          <a:p>
            <a:pPr eaLnBrk="1" hangingPunct="1">
              <a:lnSpc>
                <a:spcPct val="150000"/>
              </a:lnSpc>
              <a:spcAft>
                <a:spcPct val="85000"/>
              </a:spcAft>
            </a:pPr>
            <a:endParaRPr lang="en-GB" altLang="en-US" sz="2000" dirty="0" smtClean="0"/>
          </a:p>
        </p:txBody>
      </p:sp>
    </p:spTree>
    <p:extLst>
      <p:ext uri="{BB962C8B-B14F-4D97-AF65-F5344CB8AC3E}">
        <p14:creationId xmlns:p14="http://schemas.microsoft.com/office/powerpoint/2010/main" xmlns="" val="197605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altLang="en-US" dirty="0" smtClean="0"/>
              <a:t>Taste the rainbow – Temptation!</a:t>
            </a:r>
          </a:p>
        </p:txBody>
      </p:sp>
      <p:pic>
        <p:nvPicPr>
          <p:cNvPr id="56323" name="Picture 1"/>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900113" y="1700213"/>
            <a:ext cx="7127875" cy="4773612"/>
          </a:xfrm>
          <a:noFill/>
          <a:ln w="57150">
            <a:solidFill>
              <a:srgbClr val="000000"/>
            </a:solidFill>
            <a:miter lim="800000"/>
            <a:headEnd/>
            <a:tailEnd/>
          </a:ln>
        </p:spPr>
      </p:pic>
    </p:spTree>
    <p:extLst>
      <p:ext uri="{BB962C8B-B14F-4D97-AF65-F5344CB8AC3E}">
        <p14:creationId xmlns:p14="http://schemas.microsoft.com/office/powerpoint/2010/main" xmlns="" val="912254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z="4000" smtClean="0"/>
              <a:t>Smoothie makers</a:t>
            </a:r>
            <a:endParaRPr lang="en-GB" altLang="en-US" sz="4000" smtClean="0"/>
          </a:p>
        </p:txBody>
      </p:sp>
      <p:sp>
        <p:nvSpPr>
          <p:cNvPr id="105475" name="Rectangle 3"/>
          <p:cNvSpPr>
            <a:spLocks noGrp="1" noChangeArrowheads="1"/>
          </p:cNvSpPr>
          <p:nvPr>
            <p:ph type="body" idx="1"/>
          </p:nvPr>
        </p:nvSpPr>
        <p:spPr/>
        <p:txBody>
          <a:bodyPr/>
          <a:lstStyle/>
          <a:p>
            <a:pPr eaLnBrk="1" hangingPunct="1"/>
            <a:endParaRPr lang="en-US" altLang="en-US" smtClean="0"/>
          </a:p>
        </p:txBody>
      </p:sp>
      <p:pic>
        <p:nvPicPr>
          <p:cNvPr id="105476" name="Picture 4" descr="Give me 5 smoothie mak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700213"/>
            <a:ext cx="8064500" cy="515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075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50825" y="274638"/>
            <a:ext cx="8642350" cy="1143000"/>
          </a:xfrm>
        </p:spPr>
        <p:txBody>
          <a:bodyPr/>
          <a:lstStyle/>
          <a:p>
            <a:pPr eaLnBrk="1" hangingPunct="1"/>
            <a:r>
              <a:rPr lang="en-US" altLang="en-US" sz="3200" smtClean="0"/>
              <a:t>Eatwell Plate &amp; the concept of “</a:t>
            </a:r>
            <a:r>
              <a:rPr lang="en-US" altLang="en-US" sz="3200" i="1" smtClean="0"/>
              <a:t>Balanced diet</a:t>
            </a:r>
            <a:r>
              <a:rPr lang="en-US" altLang="en-US" sz="3200" smtClean="0"/>
              <a:t>”</a:t>
            </a:r>
            <a:endParaRPr lang="en-GB" altLang="en-US" sz="3200" smtClean="0"/>
          </a:p>
        </p:txBody>
      </p:sp>
      <p:sp>
        <p:nvSpPr>
          <p:cNvPr id="106499" name="Rectangle 3"/>
          <p:cNvSpPr>
            <a:spLocks noGrp="1" noChangeArrowheads="1"/>
          </p:cNvSpPr>
          <p:nvPr>
            <p:ph type="body" idx="1"/>
          </p:nvPr>
        </p:nvSpPr>
        <p:spPr/>
        <p:txBody>
          <a:bodyPr/>
          <a:lstStyle/>
          <a:p>
            <a:pPr eaLnBrk="1" hangingPunct="1"/>
            <a:endParaRPr lang="en-US" altLang="en-US" smtClean="0"/>
          </a:p>
        </p:txBody>
      </p:sp>
      <p:pic>
        <p:nvPicPr>
          <p:cNvPr id="106500" name="Picture 4" descr="Eatwell matching food groups to descripti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975" y="1576388"/>
            <a:ext cx="7983538"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6834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altLang="en-US" smtClean="0"/>
          </a:p>
        </p:txBody>
      </p:sp>
      <p:sp>
        <p:nvSpPr>
          <p:cNvPr id="107523" name="Rectangle 3"/>
          <p:cNvSpPr>
            <a:spLocks noGrp="1" noChangeArrowheads="1"/>
          </p:cNvSpPr>
          <p:nvPr>
            <p:ph type="body" idx="1"/>
          </p:nvPr>
        </p:nvSpPr>
        <p:spPr/>
        <p:txBody>
          <a:bodyPr/>
          <a:lstStyle/>
          <a:p>
            <a:pPr eaLnBrk="1" hangingPunct="1"/>
            <a:endParaRPr lang="en-US" altLang="en-US" smtClean="0"/>
          </a:p>
        </p:txBody>
      </p:sp>
      <p:pic>
        <p:nvPicPr>
          <p:cNvPr id="107524" name="Picture 4" descr="Eatwell matched food groups and descriptions complet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900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endParaRPr lang="en-US" altLang="en-US" smtClean="0"/>
          </a:p>
        </p:txBody>
      </p:sp>
      <p:pic>
        <p:nvPicPr>
          <p:cNvPr id="4099"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250825" y="476250"/>
            <a:ext cx="8569325" cy="6121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51899429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z="4000" dirty="0" smtClean="0"/>
              <a:t>Food advertising vs </a:t>
            </a:r>
            <a:r>
              <a:rPr lang="en-US" altLang="en-US" sz="4000" dirty="0" err="1" smtClean="0"/>
              <a:t>Eatwell</a:t>
            </a:r>
            <a:endParaRPr lang="en-GB" altLang="en-US" sz="4000" dirty="0" smtClean="0"/>
          </a:p>
        </p:txBody>
      </p:sp>
      <p:sp>
        <p:nvSpPr>
          <p:cNvPr id="114691" name="Rectangle 3"/>
          <p:cNvSpPr>
            <a:spLocks noGrp="1" noChangeArrowheads="1"/>
          </p:cNvSpPr>
          <p:nvPr>
            <p:ph type="body" idx="1"/>
          </p:nvPr>
        </p:nvSpPr>
        <p:spPr/>
        <p:txBody>
          <a:bodyPr/>
          <a:lstStyle/>
          <a:p>
            <a:pPr eaLnBrk="1" hangingPunct="1"/>
            <a:endParaRPr lang="en-US" altLang="en-US" smtClean="0"/>
          </a:p>
        </p:txBody>
      </p:sp>
      <p:pic>
        <p:nvPicPr>
          <p:cNvPr id="114692" name="Picture 4" descr="food advertising discussion boar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57338"/>
            <a:ext cx="9144000" cy="530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2310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endParaRPr lang="en-US" altLang="en-US" smtClean="0"/>
          </a:p>
        </p:txBody>
      </p:sp>
      <p:sp>
        <p:nvSpPr>
          <p:cNvPr id="115715" name="Rectangle 3"/>
          <p:cNvSpPr>
            <a:spLocks noGrp="1" noChangeArrowheads="1"/>
          </p:cNvSpPr>
          <p:nvPr>
            <p:ph type="body" idx="1"/>
          </p:nvPr>
        </p:nvSpPr>
        <p:spPr/>
        <p:txBody>
          <a:bodyPr/>
          <a:lstStyle/>
          <a:p>
            <a:pPr eaLnBrk="1" hangingPunct="1"/>
            <a:endParaRPr lang="en-US" altLang="en-US" smtClean="0"/>
          </a:p>
        </p:txBody>
      </p:sp>
      <p:pic>
        <p:nvPicPr>
          <p:cNvPr id="115716" name="Picture 4" descr="Food marketing rec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1960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endParaRPr lang="en-US" altLang="en-US" smtClean="0"/>
          </a:p>
        </p:txBody>
      </p:sp>
      <p:sp>
        <p:nvSpPr>
          <p:cNvPr id="116739" name="Rectangle 3"/>
          <p:cNvSpPr>
            <a:spLocks noGrp="1" noChangeArrowheads="1"/>
          </p:cNvSpPr>
          <p:nvPr>
            <p:ph type="body" idx="1"/>
          </p:nvPr>
        </p:nvSpPr>
        <p:spPr/>
        <p:txBody>
          <a:bodyPr/>
          <a:lstStyle/>
          <a:p>
            <a:pPr eaLnBrk="1" hangingPunct="1"/>
            <a:endParaRPr lang="en-US" altLang="en-US" smtClean="0"/>
          </a:p>
        </p:txBody>
      </p:sp>
      <p:pic>
        <p:nvPicPr>
          <p:cNvPr id="116740" name="Picture 4" descr="advertising and Eatwe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260350"/>
            <a:ext cx="6875463"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481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17" t="16668" r="10932" b="7374"/>
          <a:stretch/>
        </p:blipFill>
        <p:spPr bwMode="auto">
          <a:xfrm>
            <a:off x="539552" y="468869"/>
            <a:ext cx="8064896" cy="611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49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smtClean="0"/>
              <a:t>Rising Stars</a:t>
            </a:r>
            <a:endParaRPr lang="en-GB" altLang="en-US" smtClean="0"/>
          </a:p>
        </p:txBody>
      </p:sp>
      <p:sp>
        <p:nvSpPr>
          <p:cNvPr id="108547" name="Rectangle 3"/>
          <p:cNvSpPr>
            <a:spLocks noGrp="1" noChangeArrowheads="1"/>
          </p:cNvSpPr>
          <p:nvPr>
            <p:ph type="body" idx="1"/>
          </p:nvPr>
        </p:nvSpPr>
        <p:spPr/>
        <p:txBody>
          <a:bodyPr/>
          <a:lstStyle/>
          <a:p>
            <a:pPr eaLnBrk="1" hangingPunct="1"/>
            <a:endParaRPr lang="en-US" altLang="en-US" smtClean="0"/>
          </a:p>
        </p:txBody>
      </p:sp>
      <p:pic>
        <p:nvPicPr>
          <p:cNvPr id="108548" name="Picture 4" descr="rising stars school meal photo rating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1268413"/>
            <a:ext cx="7164387" cy="537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85407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476250"/>
            <a:ext cx="4406900" cy="591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7900" y="481013"/>
            <a:ext cx="4176713"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7031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altLang="en-US" smtClean="0"/>
          </a:p>
        </p:txBody>
      </p:sp>
      <p:sp>
        <p:nvSpPr>
          <p:cNvPr id="109571" name="Rectangle 3"/>
          <p:cNvSpPr>
            <a:spLocks noGrp="1" noChangeArrowheads="1"/>
          </p:cNvSpPr>
          <p:nvPr>
            <p:ph type="body" idx="1"/>
          </p:nvPr>
        </p:nvSpPr>
        <p:spPr/>
        <p:txBody>
          <a:bodyPr/>
          <a:lstStyle/>
          <a:p>
            <a:pPr eaLnBrk="1" hangingPunct="1"/>
            <a:endParaRPr lang="en-US" altLang="en-US" smtClean="0"/>
          </a:p>
        </p:txBody>
      </p:sp>
      <p:pic>
        <p:nvPicPr>
          <p:cNvPr id="109572" name="Picture 4" descr="rising stars lunch rat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0819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324" y="713788"/>
            <a:ext cx="7737937" cy="3279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39374" y="129013"/>
            <a:ext cx="8208912" cy="584775"/>
          </a:xfrm>
          <a:prstGeom prst="rect">
            <a:avLst/>
          </a:prstGeom>
          <a:noFill/>
        </p:spPr>
        <p:txBody>
          <a:bodyPr wrap="square" rtlCol="0">
            <a:spAutoFit/>
          </a:bodyPr>
          <a:lstStyle/>
          <a:p>
            <a:pPr algn="ctr"/>
            <a:r>
              <a:rPr lang="en-GB" sz="3200" dirty="0" smtClean="0">
                <a:solidFill>
                  <a:prstClr val="black"/>
                </a:solidFill>
              </a:rPr>
              <a:t>Critical consumer skills</a:t>
            </a:r>
            <a:endParaRPr lang="en-GB" sz="3200" dirty="0">
              <a:solidFill>
                <a:prstClr val="black"/>
              </a:solidFill>
            </a:endParaRPr>
          </a:p>
        </p:txBody>
      </p:sp>
      <p:pic>
        <p:nvPicPr>
          <p:cNvPr id="4" name="Picture 4" descr="breakfast cereal low to high sugar rank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325" y="3501008"/>
            <a:ext cx="7737937" cy="3240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2516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Final session Barbie Gir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0479" y="188640"/>
            <a:ext cx="4673695" cy="640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xmlns="" val="1452558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mtClean="0"/>
              <a:t>Lesson plans</a:t>
            </a:r>
            <a:endParaRPr lang="en-GB" altLang="en-US" smtClean="0"/>
          </a:p>
        </p:txBody>
      </p:sp>
      <p:sp>
        <p:nvSpPr>
          <p:cNvPr id="7171" name="Rectangle 3"/>
          <p:cNvSpPr>
            <a:spLocks noGrp="1" noChangeArrowheads="1"/>
          </p:cNvSpPr>
          <p:nvPr>
            <p:ph type="body" idx="1"/>
          </p:nvPr>
        </p:nvSpPr>
        <p:spPr/>
        <p:txBody>
          <a:bodyPr/>
          <a:lstStyle/>
          <a:p>
            <a:pPr eaLnBrk="1" hangingPunct="1">
              <a:lnSpc>
                <a:spcPct val="150000"/>
              </a:lnSpc>
            </a:pPr>
            <a:r>
              <a:rPr lang="en-US" altLang="en-US" sz="2400" smtClean="0"/>
              <a:t>22 lesson plans</a:t>
            </a:r>
          </a:p>
          <a:p>
            <a:pPr eaLnBrk="1" hangingPunct="1">
              <a:lnSpc>
                <a:spcPct val="150000"/>
              </a:lnSpc>
            </a:pPr>
            <a:r>
              <a:rPr lang="en-US" altLang="en-US" sz="2400" smtClean="0"/>
              <a:t>Have been piloted</a:t>
            </a:r>
          </a:p>
          <a:p>
            <a:pPr eaLnBrk="1" hangingPunct="1">
              <a:lnSpc>
                <a:spcPct val="150000"/>
              </a:lnSpc>
            </a:pPr>
            <a:r>
              <a:rPr lang="en-US" altLang="en-US" sz="2400" smtClean="0"/>
              <a:t>Can be followed literally</a:t>
            </a:r>
          </a:p>
          <a:p>
            <a:pPr eaLnBrk="1" hangingPunct="1">
              <a:lnSpc>
                <a:spcPct val="150000"/>
              </a:lnSpc>
            </a:pPr>
            <a:r>
              <a:rPr lang="en-US" altLang="en-US" sz="2400" smtClean="0"/>
              <a:t>Can be adapted</a:t>
            </a:r>
          </a:p>
          <a:p>
            <a:pPr eaLnBrk="1" hangingPunct="1">
              <a:lnSpc>
                <a:spcPct val="150000"/>
              </a:lnSpc>
            </a:pPr>
            <a:r>
              <a:rPr lang="en-US" altLang="en-US" sz="2400" smtClean="0"/>
              <a:t>Include extra guidance notes</a:t>
            </a:r>
          </a:p>
          <a:p>
            <a:pPr eaLnBrk="1" hangingPunct="1">
              <a:lnSpc>
                <a:spcPct val="150000"/>
              </a:lnSpc>
            </a:pPr>
            <a:r>
              <a:rPr lang="en-US" altLang="en-US" sz="2400" smtClean="0"/>
              <a:t>Need to be sequenced properly</a:t>
            </a:r>
          </a:p>
          <a:p>
            <a:pPr eaLnBrk="1" hangingPunct="1">
              <a:lnSpc>
                <a:spcPct val="150000"/>
              </a:lnSpc>
            </a:pPr>
            <a:r>
              <a:rPr lang="en-US" altLang="en-US" sz="2400" smtClean="0"/>
              <a:t>Can add your own sessions</a:t>
            </a:r>
          </a:p>
          <a:p>
            <a:pPr eaLnBrk="1" hangingPunct="1">
              <a:lnSpc>
                <a:spcPct val="150000"/>
              </a:lnSpc>
              <a:buFontTx/>
              <a:buNone/>
            </a:pPr>
            <a:endParaRPr lang="en-US" altLang="en-US" sz="2400" smtClean="0"/>
          </a:p>
          <a:p>
            <a:pPr eaLnBrk="1" hangingPunct="1">
              <a:lnSpc>
                <a:spcPct val="150000"/>
              </a:lnSpc>
            </a:pPr>
            <a:endParaRPr lang="en-GB" altLang="en-US" sz="2400" smtClean="0"/>
          </a:p>
        </p:txBody>
      </p:sp>
    </p:spTree>
    <p:extLst>
      <p:ext uri="{BB962C8B-B14F-4D97-AF65-F5344CB8AC3E}">
        <p14:creationId xmlns:p14="http://schemas.microsoft.com/office/powerpoint/2010/main" xmlns="" val="641609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274638"/>
            <a:ext cx="8229600" cy="633412"/>
          </a:xfrm>
        </p:spPr>
        <p:txBody>
          <a:bodyPr/>
          <a:lstStyle/>
          <a:p>
            <a:r>
              <a:rPr lang="en-GB" altLang="en-US" smtClean="0"/>
              <a:t>Danish Eatwell Plate</a:t>
            </a:r>
          </a:p>
        </p:txBody>
      </p:sp>
      <p:pic>
        <p:nvPicPr>
          <p:cNvPr id="103427" name="Picture 2" descr="C:\Users\DavidR1\AppData\Local\Microsoft\Windows\Temporary Internet Files\Content.IE5\DWANY6CZ\The danish eatwell plate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238" y="2349500"/>
            <a:ext cx="4194175" cy="419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8" name="Picture 3"/>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4791075" y="2349500"/>
            <a:ext cx="4352925" cy="419258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6308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8313" y="765175"/>
            <a:ext cx="8229600" cy="941388"/>
          </a:xfrm>
        </p:spPr>
        <p:txBody>
          <a:bodyPr/>
          <a:lstStyle/>
          <a:p>
            <a:pPr eaLnBrk="1" hangingPunct="1"/>
            <a:r>
              <a:rPr lang="en-US" altLang="en-US" sz="3200" i="1" smtClean="0"/>
              <a:t>High 5</a:t>
            </a:r>
            <a:r>
              <a:rPr lang="en-US" altLang="en-US" sz="3200" smtClean="0"/>
              <a:t> and Different Year Groups</a:t>
            </a:r>
            <a:endParaRPr lang="en-GB" altLang="en-US" sz="3200" smtClean="0"/>
          </a:p>
        </p:txBody>
      </p:sp>
      <p:sp>
        <p:nvSpPr>
          <p:cNvPr id="161795" name="Rectangle 3"/>
          <p:cNvSpPr>
            <a:spLocks noGrp="1" noChangeArrowheads="1"/>
          </p:cNvSpPr>
          <p:nvPr>
            <p:ph type="body" idx="1"/>
          </p:nvPr>
        </p:nvSpPr>
        <p:spPr>
          <a:xfrm>
            <a:off x="250825" y="2033588"/>
            <a:ext cx="8507413" cy="4824412"/>
          </a:xfrm>
        </p:spPr>
        <p:txBody>
          <a:bodyPr/>
          <a:lstStyle/>
          <a:p>
            <a:pPr eaLnBrk="1" hangingPunct="1">
              <a:spcAft>
                <a:spcPct val="55000"/>
              </a:spcAft>
            </a:pPr>
            <a:r>
              <a:rPr lang="en-US" altLang="en-US" sz="2800" smtClean="0"/>
              <a:t>Early Primary: Do your own thing – but follow CfE E’s and O’s and High 5 principles and involve parents</a:t>
            </a:r>
          </a:p>
          <a:p>
            <a:pPr eaLnBrk="1" hangingPunct="1">
              <a:spcAft>
                <a:spcPct val="55000"/>
              </a:spcAft>
            </a:pPr>
            <a:r>
              <a:rPr lang="en-US" altLang="en-US" sz="2800" smtClean="0"/>
              <a:t>Mid Primary: More sophisticated messages – ideas of balance and influence of the media</a:t>
            </a:r>
          </a:p>
          <a:p>
            <a:pPr eaLnBrk="1" hangingPunct="1">
              <a:spcAft>
                <a:spcPct val="55000"/>
              </a:spcAft>
            </a:pPr>
            <a:r>
              <a:rPr lang="en-US" altLang="en-US" sz="2800" smtClean="0"/>
              <a:t>Upper primary: Development of critical consumer skills</a:t>
            </a:r>
          </a:p>
          <a:p>
            <a:pPr eaLnBrk="1" hangingPunct="1">
              <a:spcAft>
                <a:spcPct val="55000"/>
              </a:spcAft>
              <a:buFontTx/>
              <a:buNone/>
            </a:pPr>
            <a:endParaRPr lang="en-GB" altLang="en-US" sz="2800" smtClean="0"/>
          </a:p>
        </p:txBody>
      </p:sp>
    </p:spTree>
    <p:extLst>
      <p:ext uri="{BB962C8B-B14F-4D97-AF65-F5344CB8AC3E}">
        <p14:creationId xmlns:p14="http://schemas.microsoft.com/office/powerpoint/2010/main" xmlns="" val="422567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496944" cy="584775"/>
          </a:xfrm>
          <a:prstGeom prst="rect">
            <a:avLst/>
          </a:prstGeom>
          <a:noFill/>
        </p:spPr>
        <p:txBody>
          <a:bodyPr wrap="square" rtlCol="0">
            <a:spAutoFit/>
          </a:bodyPr>
          <a:lstStyle/>
          <a:p>
            <a:pPr algn="ctr"/>
            <a:r>
              <a:rPr lang="en-GB" sz="3200" dirty="0" smtClean="0"/>
              <a:t>Key documents</a:t>
            </a:r>
            <a:endParaRPr lang="en-GB" sz="3200" dirty="0"/>
          </a:p>
        </p:txBody>
      </p:sp>
      <p:sp>
        <p:nvSpPr>
          <p:cNvPr id="3" name="TextBox 2"/>
          <p:cNvSpPr txBox="1"/>
          <p:nvPr/>
        </p:nvSpPr>
        <p:spPr>
          <a:xfrm>
            <a:off x="395536" y="1196752"/>
            <a:ext cx="8424936" cy="5262979"/>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sz="2400" dirty="0" smtClean="0"/>
              <a:t>Guiding principles</a:t>
            </a:r>
          </a:p>
          <a:p>
            <a:pPr marL="342900" indent="-342900">
              <a:lnSpc>
                <a:spcPct val="200000"/>
              </a:lnSpc>
              <a:buFont typeface="Arial" panose="020B0604020202020204" pitchFamily="34" charset="0"/>
              <a:buChar char="•"/>
            </a:pPr>
            <a:r>
              <a:rPr lang="en-GB" sz="2400" dirty="0" smtClean="0"/>
              <a:t>Healthy weight principles</a:t>
            </a:r>
          </a:p>
          <a:p>
            <a:pPr marL="342900" indent="-342900">
              <a:lnSpc>
                <a:spcPct val="200000"/>
              </a:lnSpc>
              <a:buFont typeface="Arial" panose="020B0604020202020204" pitchFamily="34" charset="0"/>
              <a:buChar char="•"/>
            </a:pPr>
            <a:r>
              <a:rPr lang="en-GB" sz="2400" dirty="0" smtClean="0"/>
              <a:t>High 5 data form</a:t>
            </a:r>
          </a:p>
          <a:p>
            <a:pPr marL="342900" indent="-342900">
              <a:lnSpc>
                <a:spcPct val="200000"/>
              </a:lnSpc>
              <a:buFont typeface="Arial" panose="020B0604020202020204" pitchFamily="34" charset="0"/>
              <a:buChar char="•"/>
            </a:pPr>
            <a:r>
              <a:rPr lang="en-GB" sz="2400" dirty="0" smtClean="0"/>
              <a:t>Lesson plans</a:t>
            </a:r>
          </a:p>
          <a:p>
            <a:pPr marL="342900" indent="-342900">
              <a:lnSpc>
                <a:spcPct val="200000"/>
              </a:lnSpc>
              <a:buFont typeface="Arial" panose="020B0604020202020204" pitchFamily="34" charset="0"/>
              <a:buChar char="•"/>
            </a:pPr>
            <a:r>
              <a:rPr lang="en-GB" sz="2400" dirty="0" smtClean="0"/>
              <a:t>Resources list</a:t>
            </a:r>
          </a:p>
          <a:p>
            <a:pPr marL="342900" indent="-342900">
              <a:lnSpc>
                <a:spcPct val="200000"/>
              </a:lnSpc>
              <a:buFont typeface="Arial" panose="020B0604020202020204" pitchFamily="34" charset="0"/>
              <a:buChar char="•"/>
            </a:pPr>
            <a:r>
              <a:rPr lang="en-GB" sz="2400" dirty="0" smtClean="0"/>
              <a:t>High 5 evaluation form</a:t>
            </a:r>
          </a:p>
          <a:p>
            <a:pPr marL="342900" indent="-342900">
              <a:lnSpc>
                <a:spcPct val="200000"/>
              </a:lnSpc>
              <a:buFont typeface="Arial" panose="020B0604020202020204" pitchFamily="34" charset="0"/>
              <a:buChar char="•"/>
            </a:pPr>
            <a:r>
              <a:rPr lang="en-GB" sz="2400" dirty="0" smtClean="0"/>
              <a:t>Guidance on Rewards &amp; Celebrations</a:t>
            </a:r>
          </a:p>
        </p:txBody>
      </p:sp>
    </p:spTree>
    <p:extLst>
      <p:ext uri="{BB962C8B-B14F-4D97-AF65-F5344CB8AC3E}">
        <p14:creationId xmlns:p14="http://schemas.microsoft.com/office/powerpoint/2010/main" xmlns="" val="2510483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12968" cy="584775"/>
          </a:xfrm>
          <a:prstGeom prst="rect">
            <a:avLst/>
          </a:prstGeom>
          <a:noFill/>
        </p:spPr>
        <p:txBody>
          <a:bodyPr wrap="square" rtlCol="0">
            <a:spAutoFit/>
          </a:bodyPr>
          <a:lstStyle/>
          <a:p>
            <a:pPr algn="ctr"/>
            <a:r>
              <a:rPr lang="en-GB" sz="3200" dirty="0" smtClean="0"/>
              <a:t>Summary</a:t>
            </a:r>
            <a:endParaRPr lang="en-GB" sz="3200" dirty="0"/>
          </a:p>
        </p:txBody>
      </p:sp>
      <p:sp>
        <p:nvSpPr>
          <p:cNvPr id="3" name="TextBox 2"/>
          <p:cNvSpPr txBox="1"/>
          <p:nvPr/>
        </p:nvSpPr>
        <p:spPr>
          <a:xfrm>
            <a:off x="179512" y="1196752"/>
            <a:ext cx="8964488" cy="4575035"/>
          </a:xfrm>
          <a:prstGeom prst="rect">
            <a:avLst/>
          </a:prstGeom>
          <a:noFill/>
        </p:spPr>
        <p:txBody>
          <a:bodyPr wrap="square" rtlCol="0">
            <a:spAutoFit/>
          </a:bodyPr>
          <a:lstStyle/>
          <a:p>
            <a:pPr marL="457200" indent="-457200">
              <a:lnSpc>
                <a:spcPct val="250000"/>
              </a:lnSpc>
              <a:buFont typeface="Arial" panose="020B0604020202020204" pitchFamily="34" charset="0"/>
              <a:buChar char="•"/>
            </a:pPr>
            <a:r>
              <a:rPr lang="en-GB" sz="2000" dirty="0" smtClean="0"/>
              <a:t>Our food environment and culture are not as healthy as they could be</a:t>
            </a:r>
          </a:p>
          <a:p>
            <a:pPr>
              <a:lnSpc>
                <a:spcPct val="250000"/>
              </a:lnSpc>
            </a:pPr>
            <a:endParaRPr lang="en-GB" sz="2000" dirty="0" smtClean="0"/>
          </a:p>
          <a:p>
            <a:pPr marL="457200" indent="-457200">
              <a:lnSpc>
                <a:spcPct val="250000"/>
              </a:lnSpc>
              <a:buFont typeface="Arial" panose="020B0604020202020204" pitchFamily="34" charset="0"/>
              <a:buChar char="•"/>
            </a:pPr>
            <a:r>
              <a:rPr lang="en-GB" sz="2000" dirty="0" smtClean="0"/>
              <a:t>Schools are leading the way</a:t>
            </a:r>
          </a:p>
          <a:p>
            <a:pPr>
              <a:lnSpc>
                <a:spcPct val="250000"/>
              </a:lnSpc>
            </a:pPr>
            <a:endParaRPr lang="en-GB" sz="2000" dirty="0" smtClean="0"/>
          </a:p>
          <a:p>
            <a:pPr marL="457200" indent="-457200">
              <a:lnSpc>
                <a:spcPct val="250000"/>
              </a:lnSpc>
              <a:buFont typeface="Arial" panose="020B0604020202020204" pitchFamily="34" charset="0"/>
              <a:buChar char="•"/>
            </a:pPr>
            <a:r>
              <a:rPr lang="en-GB" sz="2000" dirty="0" smtClean="0"/>
              <a:t>High 5 can improve knowledge, skills &amp; attitudes of children</a:t>
            </a:r>
          </a:p>
          <a:p>
            <a:pPr>
              <a:lnSpc>
                <a:spcPct val="250000"/>
              </a:lnSpc>
            </a:pPr>
            <a:endParaRPr lang="en-GB" sz="2000" dirty="0" smtClean="0"/>
          </a:p>
        </p:txBody>
      </p:sp>
    </p:spTree>
    <p:extLst>
      <p:ext uri="{BB962C8B-B14F-4D97-AF65-F5344CB8AC3E}">
        <p14:creationId xmlns:p14="http://schemas.microsoft.com/office/powerpoint/2010/main" xmlns="" val="18803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036496" cy="5472608"/>
          </a:xfrm>
        </p:spPr>
        <p:txBody>
          <a:bodyPr/>
          <a:lstStyle/>
          <a:p>
            <a:pPr>
              <a:lnSpc>
                <a:spcPct val="200000"/>
              </a:lnSpc>
            </a:pPr>
            <a:r>
              <a:rPr lang="en-GB" sz="2000" i="1" dirty="0"/>
              <a:t>Make natural or minimally processed foods the basis of your diet</a:t>
            </a:r>
          </a:p>
          <a:p>
            <a:pPr>
              <a:lnSpc>
                <a:spcPct val="200000"/>
              </a:lnSpc>
            </a:pPr>
            <a:r>
              <a:rPr lang="en-GB" sz="2000" i="1" dirty="0"/>
              <a:t>Use oils, fats, salt, and sugar in small </a:t>
            </a:r>
            <a:r>
              <a:rPr lang="en-GB" sz="2000" i="1" dirty="0" smtClean="0"/>
              <a:t>amounts</a:t>
            </a:r>
            <a:endParaRPr lang="en-GB" sz="2000" i="1" dirty="0"/>
          </a:p>
          <a:p>
            <a:pPr>
              <a:lnSpc>
                <a:spcPct val="200000"/>
              </a:lnSpc>
            </a:pPr>
            <a:r>
              <a:rPr lang="en-GB" sz="2000" b="1" i="1" dirty="0"/>
              <a:t>Eat </a:t>
            </a:r>
            <a:r>
              <a:rPr lang="en-GB" sz="2000" b="1" i="1" dirty="0" smtClean="0"/>
              <a:t>regularly… and whenever </a:t>
            </a:r>
            <a:r>
              <a:rPr lang="en-GB" sz="2000" b="1" i="1" dirty="0"/>
              <a:t>possible, in company</a:t>
            </a:r>
          </a:p>
          <a:p>
            <a:pPr>
              <a:lnSpc>
                <a:spcPct val="200000"/>
              </a:lnSpc>
            </a:pPr>
            <a:r>
              <a:rPr lang="en-GB" sz="2000" i="1" dirty="0"/>
              <a:t>Shop in places that offer a variety of natural or minimally processed foods</a:t>
            </a:r>
          </a:p>
          <a:p>
            <a:pPr>
              <a:lnSpc>
                <a:spcPct val="200000"/>
              </a:lnSpc>
            </a:pPr>
            <a:r>
              <a:rPr lang="en-GB" sz="2000" b="1" i="1" dirty="0"/>
              <a:t>Develop, exercise and share culinary skills</a:t>
            </a:r>
          </a:p>
          <a:p>
            <a:pPr>
              <a:lnSpc>
                <a:spcPct val="200000"/>
              </a:lnSpc>
            </a:pPr>
            <a:r>
              <a:rPr lang="en-GB" sz="2000" i="1" dirty="0"/>
              <a:t>Plan your time to make food and eating important in your life</a:t>
            </a:r>
          </a:p>
          <a:p>
            <a:pPr>
              <a:lnSpc>
                <a:spcPct val="200000"/>
              </a:lnSpc>
            </a:pPr>
            <a:r>
              <a:rPr lang="en-GB" sz="2000" i="1" dirty="0"/>
              <a:t>Out of home, prefer places that serve freshly made meals</a:t>
            </a:r>
          </a:p>
          <a:p>
            <a:pPr>
              <a:lnSpc>
                <a:spcPct val="200000"/>
              </a:lnSpc>
            </a:pPr>
            <a:r>
              <a:rPr lang="en-GB" sz="2000" b="1" i="1" dirty="0"/>
              <a:t>Be wary of food advertising and marketing</a:t>
            </a:r>
          </a:p>
          <a:p>
            <a:pPr>
              <a:lnSpc>
                <a:spcPct val="200000"/>
              </a:lnSpc>
            </a:pPr>
            <a:endParaRPr lang="en-GB" sz="2000" i="1" dirty="0"/>
          </a:p>
        </p:txBody>
      </p:sp>
      <p:sp>
        <p:nvSpPr>
          <p:cNvPr id="2" name="TextBox 1"/>
          <p:cNvSpPr txBox="1"/>
          <p:nvPr/>
        </p:nvSpPr>
        <p:spPr>
          <a:xfrm>
            <a:off x="179512" y="116632"/>
            <a:ext cx="8856984" cy="646331"/>
          </a:xfrm>
          <a:prstGeom prst="rect">
            <a:avLst/>
          </a:prstGeom>
          <a:noFill/>
        </p:spPr>
        <p:txBody>
          <a:bodyPr wrap="square" rtlCol="0">
            <a:spAutoFit/>
          </a:bodyPr>
          <a:lstStyle/>
          <a:p>
            <a:pPr algn="ctr"/>
            <a:r>
              <a:rPr lang="en-GB" sz="3600" dirty="0" smtClean="0">
                <a:solidFill>
                  <a:srgbClr val="000000"/>
                </a:solidFill>
              </a:rPr>
              <a:t>Brazilian Guidelines</a:t>
            </a:r>
            <a:endParaRPr lang="en-GB" sz="3600" dirty="0">
              <a:solidFill>
                <a:srgbClr val="000000"/>
              </a:solidFill>
            </a:endParaRPr>
          </a:p>
        </p:txBody>
      </p:sp>
    </p:spTree>
    <p:extLst>
      <p:ext uri="{BB962C8B-B14F-4D97-AF65-F5344CB8AC3E}">
        <p14:creationId xmlns:p14="http://schemas.microsoft.com/office/powerpoint/2010/main" xmlns="" val="263360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GB" altLang="en-US" smtClean="0"/>
              <a:t>Healthy Eating guidelines</a:t>
            </a:r>
          </a:p>
        </p:txBody>
      </p:sp>
      <p:sp>
        <p:nvSpPr>
          <p:cNvPr id="5123" name="Oval 3"/>
          <p:cNvSpPr>
            <a:spLocks noChangeArrowheads="1"/>
          </p:cNvSpPr>
          <p:nvPr/>
        </p:nvSpPr>
        <p:spPr bwMode="auto">
          <a:xfrm>
            <a:off x="1763713" y="1989138"/>
            <a:ext cx="5472112" cy="374491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33CC33"/>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prstClr val="black"/>
              </a:solidFill>
            </a:endParaRPr>
          </a:p>
        </p:txBody>
      </p:sp>
      <p:sp>
        <p:nvSpPr>
          <p:cNvPr id="5124" name="Line 4"/>
          <p:cNvSpPr>
            <a:spLocks noChangeShapeType="1"/>
          </p:cNvSpPr>
          <p:nvPr/>
        </p:nvSpPr>
        <p:spPr bwMode="auto">
          <a:xfrm flipH="1">
            <a:off x="2124075" y="3716338"/>
            <a:ext cx="2376488" cy="10810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125" name="Line 5"/>
          <p:cNvSpPr>
            <a:spLocks noChangeShapeType="1"/>
          </p:cNvSpPr>
          <p:nvPr/>
        </p:nvSpPr>
        <p:spPr bwMode="auto">
          <a:xfrm flipH="1">
            <a:off x="3851275" y="3716338"/>
            <a:ext cx="649288" cy="19446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126" name="Line 6"/>
          <p:cNvSpPr>
            <a:spLocks noChangeShapeType="1"/>
          </p:cNvSpPr>
          <p:nvPr/>
        </p:nvSpPr>
        <p:spPr bwMode="auto">
          <a:xfrm>
            <a:off x="4500563" y="3752850"/>
            <a:ext cx="431800" cy="19446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127" name="Line 7"/>
          <p:cNvSpPr>
            <a:spLocks noChangeShapeType="1"/>
          </p:cNvSpPr>
          <p:nvPr/>
        </p:nvSpPr>
        <p:spPr bwMode="auto">
          <a:xfrm>
            <a:off x="4500563" y="3716338"/>
            <a:ext cx="2447925" cy="9366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128" name="Line 8"/>
          <p:cNvSpPr>
            <a:spLocks noChangeShapeType="1"/>
          </p:cNvSpPr>
          <p:nvPr/>
        </p:nvSpPr>
        <p:spPr bwMode="auto">
          <a:xfrm flipV="1">
            <a:off x="4500563" y="1989138"/>
            <a:ext cx="0" cy="172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129" name="Text Box 9"/>
          <p:cNvSpPr txBox="1">
            <a:spLocks noChangeArrowheads="1"/>
          </p:cNvSpPr>
          <p:nvPr/>
        </p:nvSpPr>
        <p:spPr bwMode="auto">
          <a:xfrm>
            <a:off x="2195513" y="2997200"/>
            <a:ext cx="2089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Fruit &amp; veg</a:t>
            </a:r>
          </a:p>
        </p:txBody>
      </p:sp>
      <p:sp>
        <p:nvSpPr>
          <p:cNvPr id="5130" name="Text Box 10"/>
          <p:cNvSpPr txBox="1">
            <a:spLocks noChangeArrowheads="1"/>
          </p:cNvSpPr>
          <p:nvPr/>
        </p:nvSpPr>
        <p:spPr bwMode="auto">
          <a:xfrm>
            <a:off x="2771775" y="4724400"/>
            <a:ext cx="10795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Protein</a:t>
            </a:r>
          </a:p>
        </p:txBody>
      </p:sp>
      <p:sp>
        <p:nvSpPr>
          <p:cNvPr id="5131" name="Text Box 11"/>
          <p:cNvSpPr txBox="1">
            <a:spLocks noChangeArrowheads="1"/>
          </p:cNvSpPr>
          <p:nvPr/>
        </p:nvSpPr>
        <p:spPr bwMode="auto">
          <a:xfrm>
            <a:off x="4067175" y="4868863"/>
            <a:ext cx="863600" cy="82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solidFill>
                  <a:prstClr val="black"/>
                </a:solidFill>
              </a:rPr>
              <a:t>Fatty/</a:t>
            </a:r>
          </a:p>
          <a:p>
            <a:pPr eaLnBrk="1" hangingPunct="1">
              <a:spcBef>
                <a:spcPct val="50000"/>
              </a:spcBef>
              <a:buFontTx/>
              <a:buNone/>
            </a:pPr>
            <a:r>
              <a:rPr lang="en-GB" altLang="en-US" sz="1200">
                <a:solidFill>
                  <a:prstClr val="black"/>
                </a:solidFill>
              </a:rPr>
              <a:t>Sugary</a:t>
            </a:r>
          </a:p>
          <a:p>
            <a:pPr eaLnBrk="1" hangingPunct="1">
              <a:spcBef>
                <a:spcPct val="50000"/>
              </a:spcBef>
              <a:buFontTx/>
              <a:buNone/>
            </a:pPr>
            <a:r>
              <a:rPr lang="en-GB" altLang="en-US" sz="1200">
                <a:solidFill>
                  <a:prstClr val="black"/>
                </a:solidFill>
              </a:rPr>
              <a:t>foods</a:t>
            </a:r>
          </a:p>
        </p:txBody>
      </p:sp>
      <p:sp>
        <p:nvSpPr>
          <p:cNvPr id="5132" name="Text Box 12"/>
          <p:cNvSpPr txBox="1">
            <a:spLocks noChangeArrowheads="1"/>
          </p:cNvSpPr>
          <p:nvPr/>
        </p:nvSpPr>
        <p:spPr bwMode="auto">
          <a:xfrm>
            <a:off x="4932363" y="4508500"/>
            <a:ext cx="143986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Calcium rich dairy</a:t>
            </a:r>
          </a:p>
        </p:txBody>
      </p:sp>
      <p:sp>
        <p:nvSpPr>
          <p:cNvPr id="5133" name="Text Box 13"/>
          <p:cNvSpPr txBox="1">
            <a:spLocks noChangeArrowheads="1"/>
          </p:cNvSpPr>
          <p:nvPr/>
        </p:nvSpPr>
        <p:spPr bwMode="auto">
          <a:xfrm>
            <a:off x="4859338" y="3141663"/>
            <a:ext cx="18002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Starchy foods</a:t>
            </a:r>
          </a:p>
        </p:txBody>
      </p:sp>
    </p:spTree>
    <p:extLst>
      <p:ext uri="{BB962C8B-B14F-4D97-AF65-F5344CB8AC3E}">
        <p14:creationId xmlns:p14="http://schemas.microsoft.com/office/powerpoint/2010/main" xmlns="" val="36297581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en-GB" sz="3600" kern="0" dirty="0" smtClean="0">
                <a:solidFill>
                  <a:prstClr val="black"/>
                </a:solidFill>
              </a:rPr>
              <a:t>Average for Highland Children</a:t>
            </a:r>
          </a:p>
        </p:txBody>
      </p:sp>
      <p:sp>
        <p:nvSpPr>
          <p:cNvPr id="6147" name="Line 4"/>
          <p:cNvSpPr>
            <a:spLocks noChangeShapeType="1"/>
          </p:cNvSpPr>
          <p:nvPr/>
        </p:nvSpPr>
        <p:spPr bwMode="auto">
          <a:xfrm flipV="1">
            <a:off x="4356100" y="1700213"/>
            <a:ext cx="0" cy="20891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6148" name="Line 5"/>
          <p:cNvSpPr>
            <a:spLocks noChangeShapeType="1"/>
          </p:cNvSpPr>
          <p:nvPr/>
        </p:nvSpPr>
        <p:spPr bwMode="auto">
          <a:xfrm>
            <a:off x="4356100" y="3789363"/>
            <a:ext cx="2808288" cy="863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6149" name="Line 6"/>
          <p:cNvSpPr>
            <a:spLocks noChangeShapeType="1"/>
          </p:cNvSpPr>
          <p:nvPr/>
        </p:nvSpPr>
        <p:spPr bwMode="auto">
          <a:xfrm>
            <a:off x="4356100" y="3789363"/>
            <a:ext cx="863600" cy="20161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6150" name="Line 7"/>
          <p:cNvSpPr>
            <a:spLocks noChangeShapeType="1"/>
          </p:cNvSpPr>
          <p:nvPr/>
        </p:nvSpPr>
        <p:spPr bwMode="auto">
          <a:xfrm flipH="1" flipV="1">
            <a:off x="1692275" y="3068638"/>
            <a:ext cx="2663825" cy="720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6151" name="Line 8"/>
          <p:cNvSpPr>
            <a:spLocks noChangeShapeType="1"/>
          </p:cNvSpPr>
          <p:nvPr/>
        </p:nvSpPr>
        <p:spPr bwMode="auto">
          <a:xfrm flipH="1" flipV="1">
            <a:off x="2916238" y="1989138"/>
            <a:ext cx="1439862" cy="18002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6152" name="Text Box 9"/>
          <p:cNvSpPr txBox="1">
            <a:spLocks noChangeArrowheads="1"/>
          </p:cNvSpPr>
          <p:nvPr/>
        </p:nvSpPr>
        <p:spPr bwMode="auto">
          <a:xfrm>
            <a:off x="1835150" y="4005263"/>
            <a:ext cx="2520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Fatty / Sugary foods</a:t>
            </a:r>
          </a:p>
        </p:txBody>
      </p:sp>
      <p:sp>
        <p:nvSpPr>
          <p:cNvPr id="6153" name="Text Box 10"/>
          <p:cNvSpPr txBox="1">
            <a:spLocks noChangeArrowheads="1"/>
          </p:cNvSpPr>
          <p:nvPr/>
        </p:nvSpPr>
        <p:spPr bwMode="auto">
          <a:xfrm>
            <a:off x="2051050" y="2708275"/>
            <a:ext cx="16557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Protein</a:t>
            </a:r>
          </a:p>
        </p:txBody>
      </p:sp>
      <p:sp>
        <p:nvSpPr>
          <p:cNvPr id="6154" name="Text Box 11"/>
          <p:cNvSpPr txBox="1">
            <a:spLocks noChangeArrowheads="1"/>
          </p:cNvSpPr>
          <p:nvPr/>
        </p:nvSpPr>
        <p:spPr bwMode="auto">
          <a:xfrm>
            <a:off x="3419475" y="2060575"/>
            <a:ext cx="10795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Fruit &amp; Veg</a:t>
            </a:r>
          </a:p>
        </p:txBody>
      </p:sp>
      <p:sp>
        <p:nvSpPr>
          <p:cNvPr id="6155" name="Text Box 12"/>
          <p:cNvSpPr txBox="1">
            <a:spLocks noChangeArrowheads="1"/>
          </p:cNvSpPr>
          <p:nvPr/>
        </p:nvSpPr>
        <p:spPr bwMode="auto">
          <a:xfrm>
            <a:off x="4572000" y="2492375"/>
            <a:ext cx="18002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Starchy Foods</a:t>
            </a:r>
          </a:p>
        </p:txBody>
      </p:sp>
      <p:sp>
        <p:nvSpPr>
          <p:cNvPr id="6156" name="Text Box 13"/>
          <p:cNvSpPr txBox="1">
            <a:spLocks noChangeArrowheads="1"/>
          </p:cNvSpPr>
          <p:nvPr/>
        </p:nvSpPr>
        <p:spPr bwMode="auto">
          <a:xfrm>
            <a:off x="5003800" y="4437063"/>
            <a:ext cx="18732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800">
                <a:solidFill>
                  <a:prstClr val="black"/>
                </a:solidFill>
              </a:rPr>
              <a:t>Calcium Rich Dairy foods</a:t>
            </a:r>
          </a:p>
        </p:txBody>
      </p:sp>
      <p:pic>
        <p:nvPicPr>
          <p:cNvPr id="615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4950" y="1695450"/>
            <a:ext cx="5986463" cy="418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2810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752" y="72399"/>
            <a:ext cx="8966743" cy="6596961"/>
          </a:xfrm>
          <a:prstGeom prst="rect">
            <a:avLst/>
          </a:prstGeom>
        </p:spPr>
      </p:pic>
    </p:spTree>
    <p:extLst>
      <p:ext uri="{BB962C8B-B14F-4D97-AF65-F5344CB8AC3E}">
        <p14:creationId xmlns:p14="http://schemas.microsoft.com/office/powerpoint/2010/main" xmlns="" val="184852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73724"/>
            <a:ext cx="8745171" cy="6554115"/>
          </a:xfrm>
          <a:prstGeom prst="rect">
            <a:avLst/>
          </a:prstGeom>
        </p:spPr>
      </p:pic>
      <p:sp>
        <p:nvSpPr>
          <p:cNvPr id="9" name="TextBox 8"/>
          <p:cNvSpPr txBox="1"/>
          <p:nvPr/>
        </p:nvSpPr>
        <p:spPr>
          <a:xfrm>
            <a:off x="958993" y="4875550"/>
            <a:ext cx="7488832" cy="1446550"/>
          </a:xfrm>
          <a:prstGeom prst="rect">
            <a:avLst/>
          </a:prstGeom>
          <a:solidFill>
            <a:srgbClr val="FF0000">
              <a:alpha val="47843"/>
            </a:srgbClr>
          </a:solidFill>
        </p:spPr>
        <p:txBody>
          <a:bodyPr wrap="square" rtlCol="0">
            <a:spAutoFit/>
          </a:bodyPr>
          <a:lstStyle/>
          <a:p>
            <a:r>
              <a:rPr lang="en-GB" sz="4400" dirty="0" smtClean="0">
                <a:solidFill>
                  <a:srgbClr val="FFFFFF"/>
                </a:solidFill>
              </a:rPr>
              <a:t>Poor mood &amp; concentration</a:t>
            </a:r>
          </a:p>
          <a:p>
            <a:endParaRPr lang="en-GB" sz="4400" dirty="0">
              <a:solidFill>
                <a:srgbClr val="000000"/>
              </a:solidFill>
            </a:endParaRPr>
          </a:p>
        </p:txBody>
      </p:sp>
      <p:sp>
        <p:nvSpPr>
          <p:cNvPr id="10" name="TextBox 9"/>
          <p:cNvSpPr txBox="1"/>
          <p:nvPr/>
        </p:nvSpPr>
        <p:spPr>
          <a:xfrm>
            <a:off x="971600" y="3429000"/>
            <a:ext cx="7488832" cy="1446550"/>
          </a:xfrm>
          <a:prstGeom prst="rect">
            <a:avLst/>
          </a:prstGeom>
          <a:solidFill>
            <a:srgbClr val="669900">
              <a:alpha val="47843"/>
            </a:srgbClr>
          </a:solidFill>
        </p:spPr>
        <p:txBody>
          <a:bodyPr wrap="square" rtlCol="0">
            <a:spAutoFit/>
          </a:bodyPr>
          <a:lstStyle/>
          <a:p>
            <a:pPr algn="ctr"/>
            <a:r>
              <a:rPr lang="en-GB" sz="4400" dirty="0" smtClean="0">
                <a:solidFill>
                  <a:srgbClr val="FFFFFF"/>
                </a:solidFill>
              </a:rPr>
              <a:t>Calm &amp; focused</a:t>
            </a:r>
          </a:p>
          <a:p>
            <a:pPr algn="ctr"/>
            <a:endParaRPr lang="en-GB" sz="4400" dirty="0">
              <a:solidFill>
                <a:srgbClr val="000000"/>
              </a:solidFill>
            </a:endParaRPr>
          </a:p>
        </p:txBody>
      </p:sp>
      <p:sp>
        <p:nvSpPr>
          <p:cNvPr id="11" name="TextBox 10"/>
          <p:cNvSpPr txBox="1"/>
          <p:nvPr/>
        </p:nvSpPr>
        <p:spPr>
          <a:xfrm>
            <a:off x="2915816" y="1772816"/>
            <a:ext cx="2160239" cy="523220"/>
          </a:xfrm>
          <a:prstGeom prst="rect">
            <a:avLst/>
          </a:prstGeom>
          <a:solidFill>
            <a:schemeClr val="bg1"/>
          </a:solidFill>
        </p:spPr>
        <p:txBody>
          <a:bodyPr wrap="square" rtlCol="0">
            <a:spAutoFit/>
          </a:bodyPr>
          <a:lstStyle/>
          <a:p>
            <a:r>
              <a:rPr lang="en-GB" sz="2800" dirty="0" smtClean="0">
                <a:solidFill>
                  <a:srgbClr val="FF0000"/>
                </a:solidFill>
              </a:rPr>
              <a:t>Sugar</a:t>
            </a:r>
            <a:endParaRPr lang="en-GB" sz="2800" dirty="0">
              <a:solidFill>
                <a:srgbClr val="FF0000"/>
              </a:solidFill>
            </a:endParaRPr>
          </a:p>
        </p:txBody>
      </p:sp>
      <p:sp>
        <p:nvSpPr>
          <p:cNvPr id="12" name="TextBox 11"/>
          <p:cNvSpPr txBox="1"/>
          <p:nvPr/>
        </p:nvSpPr>
        <p:spPr>
          <a:xfrm>
            <a:off x="3491880" y="2564904"/>
            <a:ext cx="1440160" cy="738664"/>
          </a:xfrm>
          <a:prstGeom prst="rect">
            <a:avLst/>
          </a:prstGeom>
          <a:solidFill>
            <a:schemeClr val="bg1"/>
          </a:solidFill>
        </p:spPr>
        <p:txBody>
          <a:bodyPr wrap="square" rtlCol="0">
            <a:spAutoFit/>
          </a:bodyPr>
          <a:lstStyle/>
          <a:p>
            <a:r>
              <a:rPr lang="en-GB" sz="3200" dirty="0" smtClean="0">
                <a:solidFill>
                  <a:srgbClr val="669900"/>
                </a:solidFill>
              </a:rPr>
              <a:t>Fibre</a:t>
            </a:r>
          </a:p>
          <a:p>
            <a:endParaRPr lang="en-GB" sz="1000" dirty="0" smtClean="0">
              <a:solidFill>
                <a:srgbClr val="669900"/>
              </a:solidFill>
            </a:endParaRPr>
          </a:p>
        </p:txBody>
      </p:sp>
      <p:sp>
        <p:nvSpPr>
          <p:cNvPr id="13" name="TextBox 12"/>
          <p:cNvSpPr txBox="1"/>
          <p:nvPr/>
        </p:nvSpPr>
        <p:spPr>
          <a:xfrm>
            <a:off x="850981" y="122249"/>
            <a:ext cx="7704856" cy="1077218"/>
          </a:xfrm>
          <a:prstGeom prst="rect">
            <a:avLst/>
          </a:prstGeom>
          <a:solidFill>
            <a:srgbClr val="FFFF66"/>
          </a:solidFill>
        </p:spPr>
        <p:txBody>
          <a:bodyPr wrap="square" rtlCol="0">
            <a:spAutoFit/>
          </a:bodyPr>
          <a:lstStyle/>
          <a:p>
            <a:pPr algn="ctr"/>
            <a:r>
              <a:rPr lang="en-GB" sz="3200" i="1" dirty="0" smtClean="0">
                <a:solidFill>
                  <a:srgbClr val="000000"/>
                </a:solidFill>
              </a:rPr>
              <a:t>The Sugar “Roller Coaster” </a:t>
            </a:r>
          </a:p>
          <a:p>
            <a:pPr algn="ctr"/>
            <a:r>
              <a:rPr lang="en-GB" sz="3200" i="1" dirty="0" smtClean="0">
                <a:solidFill>
                  <a:srgbClr val="000000"/>
                </a:solidFill>
              </a:rPr>
              <a:t>(More fibre &amp; limit sugar)</a:t>
            </a:r>
            <a:endParaRPr lang="en-GB" sz="3200" i="1" dirty="0">
              <a:solidFill>
                <a:srgbClr val="000000"/>
              </a:solidFill>
            </a:endParaRPr>
          </a:p>
        </p:txBody>
      </p:sp>
      <p:sp>
        <p:nvSpPr>
          <p:cNvPr id="3" name="TextBox 2"/>
          <p:cNvSpPr txBox="1"/>
          <p:nvPr/>
        </p:nvSpPr>
        <p:spPr>
          <a:xfrm rot="5400000">
            <a:off x="-2081820" y="3437619"/>
            <a:ext cx="5122633" cy="646331"/>
          </a:xfrm>
          <a:prstGeom prst="rect">
            <a:avLst/>
          </a:prstGeom>
          <a:solidFill>
            <a:srgbClr val="FFFF00"/>
          </a:solidFill>
        </p:spPr>
        <p:txBody>
          <a:bodyPr wrap="square" rtlCol="0">
            <a:spAutoFit/>
          </a:bodyPr>
          <a:lstStyle/>
          <a:p>
            <a:pPr algn="ctr"/>
            <a:r>
              <a:rPr lang="en-GB" sz="3600" b="1" dirty="0" smtClean="0">
                <a:solidFill>
                  <a:srgbClr val="000000"/>
                </a:solidFill>
              </a:rPr>
              <a:t>Blood Sugar Level</a:t>
            </a:r>
            <a:endParaRPr lang="en-GB" sz="3600" b="1" dirty="0">
              <a:solidFill>
                <a:srgbClr val="000000"/>
              </a:solidFill>
            </a:endParaRPr>
          </a:p>
        </p:txBody>
      </p:sp>
      <p:sp>
        <p:nvSpPr>
          <p:cNvPr id="4" name="TextBox 3"/>
          <p:cNvSpPr txBox="1"/>
          <p:nvPr/>
        </p:nvSpPr>
        <p:spPr>
          <a:xfrm>
            <a:off x="971600" y="6322101"/>
            <a:ext cx="7476225" cy="646331"/>
          </a:xfrm>
          <a:prstGeom prst="rect">
            <a:avLst/>
          </a:prstGeom>
          <a:solidFill>
            <a:srgbClr val="FFFF00"/>
          </a:solidFill>
        </p:spPr>
        <p:txBody>
          <a:bodyPr wrap="square" rtlCol="0">
            <a:spAutoFit/>
          </a:bodyPr>
          <a:lstStyle/>
          <a:p>
            <a:pPr algn="ctr"/>
            <a:r>
              <a:rPr lang="en-GB" sz="3600" b="1" dirty="0" smtClean="0">
                <a:solidFill>
                  <a:srgbClr val="000000"/>
                </a:solidFill>
              </a:rPr>
              <a:t>Time of day</a:t>
            </a:r>
            <a:endParaRPr lang="en-GB" sz="3600" b="1" dirty="0">
              <a:solidFill>
                <a:srgbClr val="000000"/>
              </a:solidFill>
            </a:endParaRPr>
          </a:p>
        </p:txBody>
      </p:sp>
    </p:spTree>
    <p:extLst>
      <p:ext uri="{BB962C8B-B14F-4D97-AF65-F5344CB8AC3E}">
        <p14:creationId xmlns:p14="http://schemas.microsoft.com/office/powerpoint/2010/main" xmlns="" val="15382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724</TotalTime>
  <Words>2394</Words>
  <Application>Microsoft Office PowerPoint</Application>
  <PresentationFormat>On-screen Show (4:3)</PresentationFormat>
  <Paragraphs>217</Paragraphs>
  <Slides>42</Slides>
  <Notes>22</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42</vt:i4>
      </vt:variant>
    </vt:vector>
  </HeadingPairs>
  <TitlesOfParts>
    <vt:vector size="60" baseType="lpstr">
      <vt:lpstr>Office Theme</vt:lpstr>
      <vt:lpstr>1_Office Theme</vt:lpstr>
      <vt:lpstr>9_Default Design</vt:lpstr>
      <vt:lpstr>3_Office Theme</vt:lpstr>
      <vt:lpstr>4_Office Theme</vt:lpstr>
      <vt:lpstr>7_Default Design</vt:lpstr>
      <vt:lpstr>4_Default Design</vt:lpstr>
      <vt:lpstr>Default Design</vt:lpstr>
      <vt:lpstr>1_Default Design</vt:lpstr>
      <vt:lpstr>6_Default Design</vt:lpstr>
      <vt:lpstr>3_Default Design</vt:lpstr>
      <vt:lpstr>2_Office Theme</vt:lpstr>
      <vt:lpstr>2_Default Design</vt:lpstr>
      <vt:lpstr>5_Default Design</vt:lpstr>
      <vt:lpstr>10_Default Design</vt:lpstr>
      <vt:lpstr>8_Default Design</vt:lpstr>
      <vt:lpstr>11_Default Design</vt:lpstr>
      <vt:lpstr>Chart</vt:lpstr>
      <vt:lpstr>High 5  - Highland Health &amp; Wellbeing programme for schools  </vt:lpstr>
      <vt:lpstr>What we will cover</vt:lpstr>
      <vt:lpstr>Slide 3</vt:lpstr>
      <vt:lpstr>Danish Eatwell Plate</vt:lpstr>
      <vt:lpstr>Slide 5</vt:lpstr>
      <vt:lpstr>Healthy Eating guidelines</vt:lpstr>
      <vt:lpstr>Slide 7</vt:lpstr>
      <vt:lpstr>Slide 8</vt:lpstr>
      <vt:lpstr>Slide 9</vt:lpstr>
      <vt:lpstr>Slide 10</vt:lpstr>
      <vt:lpstr>Slide 11</vt:lpstr>
      <vt:lpstr>Slide 12</vt:lpstr>
      <vt:lpstr>Behaviour: ADHD-type symptoms</vt:lpstr>
      <vt:lpstr>Why children eat the way they do</vt:lpstr>
      <vt:lpstr>Slide 15</vt:lpstr>
      <vt:lpstr>Beyonce’s $50million dollar shopping trolley</vt:lpstr>
      <vt:lpstr>Slide 17</vt:lpstr>
      <vt:lpstr>How to influence child food preferences</vt:lpstr>
      <vt:lpstr>Slide 19</vt:lpstr>
      <vt:lpstr>Food &amp; Health learning in Highland schools </vt:lpstr>
      <vt:lpstr>Food as Celebration &amp; Reward</vt:lpstr>
      <vt:lpstr>Primary High 5 programme</vt:lpstr>
      <vt:lpstr>Slide 23</vt:lpstr>
      <vt:lpstr>Principles </vt:lpstr>
      <vt:lpstr>Physical Activity</vt:lpstr>
      <vt:lpstr>Taste the rainbow – Temptation!</vt:lpstr>
      <vt:lpstr>Smoothie makers</vt:lpstr>
      <vt:lpstr>Eatwell Plate &amp; the concept of “Balanced diet”</vt:lpstr>
      <vt:lpstr>Slide 29</vt:lpstr>
      <vt:lpstr>Food advertising vs Eatwell</vt:lpstr>
      <vt:lpstr>Slide 31</vt:lpstr>
      <vt:lpstr>Slide 32</vt:lpstr>
      <vt:lpstr>Slide 33</vt:lpstr>
      <vt:lpstr>Rising Stars</vt:lpstr>
      <vt:lpstr>Slide 35</vt:lpstr>
      <vt:lpstr>Slide 36</vt:lpstr>
      <vt:lpstr>Slide 37</vt:lpstr>
      <vt:lpstr>Slide 38</vt:lpstr>
      <vt:lpstr>Lesson plans</vt:lpstr>
      <vt:lpstr>High 5 and Different Year Groups</vt:lpstr>
      <vt:lpstr>Slide 41</vt:lpstr>
      <vt:lpstr>Slide 42</vt:lpstr>
    </vt:vector>
  </TitlesOfParts>
  <Company>Highland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Rex</dc:creator>
  <cp:lastModifiedBy>bmull01</cp:lastModifiedBy>
  <cp:revision>38</cp:revision>
  <dcterms:created xsi:type="dcterms:W3CDTF">2014-10-16T13:03:19Z</dcterms:created>
  <dcterms:modified xsi:type="dcterms:W3CDTF">2016-08-31T16:09:05Z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-1267845845</vt:i4>
  </property>
  <property fmtid="{D5CDD505-2E9C-101B-9397-08002B2CF9AE}" pid="3" name="_NewReviewCycle">
    <vt:lpwstr/>
  </property>
  <property fmtid="{D5CDD505-2E9C-101B-9397-08002B2CF9AE}" pid="4" name="_EmailSubject">
    <vt:lpwstr>High 5 presentation</vt:lpwstr>
  </property>
  <property fmtid="{D5CDD505-2E9C-101B-9397-08002B2CF9AE}" pid="5" name="_AuthorEmail">
    <vt:lpwstr>David.Rex2@highland.gov.uk</vt:lpwstr>
  </property>
  <property fmtid="{D5CDD505-2E9C-101B-9397-08002B2CF9AE}" pid="6" name="_AuthorEmailDisplayName">
    <vt:lpwstr>David Rex</vt:lpwstr>
  </property>
</Properties>
</file>