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
  </p:notesMasterIdLst>
  <p:sldIdLst>
    <p:sldId id="256" r:id="rId3"/>
    <p:sldId id="262" r:id="rId4"/>
    <p:sldId id="263"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11EB2C-3E40-4095-9801-28897DC819AD}" type="datetimeFigureOut">
              <a:rPr lang="en-GB" smtClean="0"/>
              <a:t>21/09/2016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BB9B2B-FB39-4E5F-8349-A9B4F2EF642A}" type="slidenum">
              <a:rPr lang="en-GB" smtClean="0"/>
              <a:t>‹#›</a:t>
            </a:fld>
            <a:endParaRPr lang="en-GB"/>
          </a:p>
        </p:txBody>
      </p:sp>
    </p:spTree>
    <p:extLst>
      <p:ext uri="{BB962C8B-B14F-4D97-AF65-F5344CB8AC3E}">
        <p14:creationId xmlns:p14="http://schemas.microsoft.com/office/powerpoint/2010/main" val="1217246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5334" y="4240823"/>
            <a:ext cx="5802276" cy="4835184"/>
          </a:xfrm>
        </p:spPr>
        <p:txBody>
          <a:bodyPr/>
          <a:lstStyle/>
          <a:p>
            <a:r>
              <a:rPr lang="en-GB" dirty="0" smtClean="0"/>
              <a:t>You can use this slide to help pupils</a:t>
            </a:r>
            <a:r>
              <a:rPr lang="en-GB" baseline="0" dirty="0" smtClean="0"/>
              <a:t> understand how the amount, timing and type of food they eat affects their mood and concentration in the short term. It compliments the breakfast cereal lesson plans</a:t>
            </a:r>
            <a:r>
              <a:rPr lang="en-GB" dirty="0" smtClean="0"/>
              <a:t> in particular.</a:t>
            </a:r>
            <a:endParaRPr lang="en-GB" dirty="0"/>
          </a:p>
          <a:p>
            <a:pPr marL="171450" indent="-171450">
              <a:lnSpc>
                <a:spcPct val="150000"/>
              </a:lnSpc>
              <a:buFont typeface="Arial" panose="020B0604020202020204" pitchFamily="34" charset="0"/>
              <a:buChar char="•"/>
            </a:pPr>
            <a:r>
              <a:rPr lang="en-GB" sz="1100" dirty="0" smtClean="0"/>
              <a:t>Explain  that it is normal to have sugar in our blood.</a:t>
            </a:r>
          </a:p>
          <a:p>
            <a:pPr marL="171450" indent="-171450">
              <a:lnSpc>
                <a:spcPct val="150000"/>
              </a:lnSpc>
              <a:buFont typeface="Arial" panose="020B0604020202020204" pitchFamily="34" charset="0"/>
              <a:buChar char="•"/>
            </a:pPr>
            <a:r>
              <a:rPr lang="en-GB" sz="1100" dirty="0" smtClean="0"/>
              <a:t>When we digest food, the break it down and the level of sugar in our blood goes up.</a:t>
            </a:r>
          </a:p>
          <a:p>
            <a:pPr marL="171450" indent="-171450">
              <a:lnSpc>
                <a:spcPct val="150000"/>
              </a:lnSpc>
              <a:buFont typeface="Arial" panose="020B0604020202020204" pitchFamily="34" charset="0"/>
              <a:buChar char="•"/>
            </a:pPr>
            <a:r>
              <a:rPr lang="en-GB" sz="1100" dirty="0" smtClean="0"/>
              <a:t>We call this sugar “glucose”.</a:t>
            </a:r>
          </a:p>
          <a:p>
            <a:pPr marL="171450" indent="-171450">
              <a:lnSpc>
                <a:spcPct val="150000"/>
              </a:lnSpc>
              <a:buFont typeface="Arial" panose="020B0604020202020204" pitchFamily="34" charset="0"/>
              <a:buChar char="•"/>
            </a:pPr>
            <a:r>
              <a:rPr lang="en-GB" sz="1100" dirty="0" smtClean="0"/>
              <a:t>If we eat lots of sugary food but not much fibre, the glucose in our blood rises quickly but falls very quickly too (red line).</a:t>
            </a:r>
          </a:p>
          <a:p>
            <a:pPr marL="171450" indent="-171450">
              <a:lnSpc>
                <a:spcPct val="150000"/>
              </a:lnSpc>
              <a:buFont typeface="Arial" panose="020B0604020202020204" pitchFamily="34" charset="0"/>
              <a:buChar char="•"/>
            </a:pPr>
            <a:r>
              <a:rPr lang="en-GB" sz="1100" dirty="0" smtClean="0"/>
              <a:t>A rapid fall in blood glucose happens and hour or two after eating  high sugar foods that are also low in fibre.</a:t>
            </a:r>
          </a:p>
          <a:p>
            <a:pPr marL="171450" indent="-171450">
              <a:lnSpc>
                <a:spcPct val="150000"/>
              </a:lnSpc>
              <a:buFont typeface="Arial" panose="020B0604020202020204" pitchFamily="34" charset="0"/>
              <a:buChar char="•"/>
            </a:pPr>
            <a:r>
              <a:rPr lang="en-GB" sz="1100" dirty="0" smtClean="0"/>
              <a:t>Can they name a breakfast cereal that might have this effect?</a:t>
            </a:r>
          </a:p>
          <a:p>
            <a:pPr marL="171450" indent="-171450">
              <a:lnSpc>
                <a:spcPct val="150000"/>
              </a:lnSpc>
              <a:buFont typeface="Arial" panose="020B0604020202020204" pitchFamily="34" charset="0"/>
              <a:buChar char="•"/>
            </a:pPr>
            <a:r>
              <a:rPr lang="en-GB" sz="1100" dirty="0" smtClean="0"/>
              <a:t>Also, if we skip breakfast, our blood glucose is low when we wake up, but is gets lower during the morning.</a:t>
            </a:r>
          </a:p>
          <a:p>
            <a:pPr marL="171450" indent="-171450">
              <a:lnSpc>
                <a:spcPct val="150000"/>
              </a:lnSpc>
              <a:buFont typeface="Arial" panose="020B0604020202020204" pitchFamily="34" charset="0"/>
              <a:buChar char="•"/>
            </a:pPr>
            <a:r>
              <a:rPr lang="en-GB" sz="1100" dirty="0" smtClean="0"/>
              <a:t>When our blood glucose falls too fast, we become grumpy and find it hard to concentrate. (Click through the slide so that the green and red bars with writing appear)</a:t>
            </a:r>
          </a:p>
          <a:p>
            <a:pPr marL="171450" indent="-171450">
              <a:lnSpc>
                <a:spcPct val="150000"/>
              </a:lnSpc>
              <a:buFont typeface="Arial" panose="020B0604020202020204" pitchFamily="34" charset="0"/>
              <a:buChar char="•"/>
            </a:pPr>
            <a:r>
              <a:rPr lang="en-GB" sz="1100" dirty="0" smtClean="0"/>
              <a:t>If we eat food that is high in fibre, it takes longer to digest. This means that our blood sugar rises more slowly and falls more slowly (Green dotted line).</a:t>
            </a:r>
          </a:p>
          <a:p>
            <a:pPr marL="171450" indent="-171450">
              <a:lnSpc>
                <a:spcPct val="150000"/>
              </a:lnSpc>
              <a:buFont typeface="Arial" panose="020B0604020202020204" pitchFamily="34" charset="0"/>
              <a:buChar char="•"/>
            </a:pPr>
            <a:r>
              <a:rPr lang="en-GB" sz="1100" dirty="0" smtClean="0"/>
              <a:t>What could we have for breakfast that is high in fibre and takes a long time to digest?</a:t>
            </a:r>
          </a:p>
          <a:p>
            <a:pPr marL="171450" indent="-171450">
              <a:lnSpc>
                <a:spcPct val="150000"/>
              </a:lnSpc>
              <a:buFont typeface="Arial" panose="020B0604020202020204" pitchFamily="34" charset="0"/>
              <a:buChar char="•"/>
            </a:pPr>
            <a:r>
              <a:rPr lang="en-GB" sz="1100" dirty="0" smtClean="0"/>
              <a:t>How would we feel if we only ate high sugar foods that are low in fibre?</a:t>
            </a:r>
          </a:p>
          <a:p>
            <a:pPr marL="171450" indent="-171450">
              <a:lnSpc>
                <a:spcPct val="150000"/>
              </a:lnSpc>
              <a:buFont typeface="Arial" panose="020B0604020202020204" pitchFamily="34" charset="0"/>
              <a:buChar char="•"/>
            </a:pPr>
            <a:r>
              <a:rPr lang="en-GB" sz="1100" dirty="0" smtClean="0"/>
              <a:t>How would we feel if we skipped a meal completely?</a:t>
            </a:r>
          </a:p>
          <a:p>
            <a:pPr marL="171450" indent="-171450">
              <a:lnSpc>
                <a:spcPct val="150000"/>
              </a:lnSpc>
              <a:buFont typeface="Arial" panose="020B0604020202020204" pitchFamily="34" charset="0"/>
              <a:buChar char="•"/>
            </a:pPr>
            <a:r>
              <a:rPr lang="en-GB" sz="1100" dirty="0" smtClean="0"/>
              <a:t>What other meals  would  help  keep us calm and focused?</a:t>
            </a:r>
            <a:endParaRPr lang="en-GB" sz="1100" dirty="0"/>
          </a:p>
        </p:txBody>
      </p:sp>
      <p:sp>
        <p:nvSpPr>
          <p:cNvPr id="4" name="Slide Number Placeholder 3"/>
          <p:cNvSpPr>
            <a:spLocks noGrp="1"/>
          </p:cNvSpPr>
          <p:nvPr>
            <p:ph type="sldNum" sz="quarter" idx="10"/>
          </p:nvPr>
        </p:nvSpPr>
        <p:spPr/>
        <p:txBody>
          <a:bodyPr/>
          <a:lstStyle/>
          <a:p>
            <a:fld id="{C69B0556-547D-46A0-9B39-1AF400CA5F4A}"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2461021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first</a:t>
            </a:r>
            <a:r>
              <a:rPr lang="en-GB" baseline="0" dirty="0" smtClean="0"/>
              <a:t> 2 pictures are coca leaves and cocaine. The point here is that communities native to the mountains of South America have used coca leaves as a stimulant for hundreds of years. The level of harm caused when these leaves are processed into cocaine, is of course much greater. Its stronger and chemical are used in its production. Similarly, as </a:t>
            </a:r>
            <a:r>
              <a:rPr lang="en-GB" dirty="0" smtClean="0"/>
              <a:t>each </a:t>
            </a:r>
            <a:r>
              <a:rPr lang="en-GB" dirty="0" smtClean="0"/>
              <a:t>food gets more heavily</a:t>
            </a:r>
            <a:r>
              <a:rPr lang="en-GB" baseline="0" dirty="0" smtClean="0"/>
              <a:t> processed, we lose more nutrients</a:t>
            </a:r>
            <a:r>
              <a:rPr lang="en-GB" dirty="0" smtClean="0"/>
              <a:t> </a:t>
            </a:r>
            <a:r>
              <a:rPr lang="en-GB" baseline="0" dirty="0" smtClean="0"/>
              <a:t>and fibre, but add more fat, sugar, salt or chemicals. Some transformations are fine and just practical. For example, wholemeal bread is easier to eat and digest than wheat grains. Canned tomatoes are convenient in winter. However, usually, as foods get more heavily processed, they lose their nutritional benefits and instead become convenient commodities that are profitable to transport, store, advertise and trade, but not so good for our health. Eating fewer processed foods is therefore a good principle to stick to.</a:t>
            </a:r>
            <a:endParaRPr lang="en-GB" dirty="0"/>
          </a:p>
        </p:txBody>
      </p:sp>
      <p:sp>
        <p:nvSpPr>
          <p:cNvPr id="4" name="Slide Number Placeholder 3"/>
          <p:cNvSpPr>
            <a:spLocks noGrp="1"/>
          </p:cNvSpPr>
          <p:nvPr>
            <p:ph type="sldNum" sz="quarter" idx="10"/>
          </p:nvPr>
        </p:nvSpPr>
        <p:spPr/>
        <p:txBody>
          <a:bodyPr/>
          <a:lstStyle/>
          <a:p>
            <a:fld id="{C69B0556-547D-46A0-9B39-1AF400CA5F4A}"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786718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026BBA-1FA0-4BBB-A2C6-CAAC81EE259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19826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026BBA-1FA0-4BBB-A2C6-CAAC81EE259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354527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026BBA-1FA0-4BBB-A2C6-CAAC81EE259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3546506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FA9235A-38E6-4555-BA47-B60C01EB96F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476952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04351A-7BDA-46C6-A1B7-55B4D80829DF}"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72591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1E998F8-0891-4AE2-AB7A-C63C0297041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815533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A4F3CF1-908A-4173-AB91-9A428FFBCB0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613664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2016AAC-F0BF-4D2A-B0D8-602FC4F7A6B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039017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D7E0612-9665-4F1B-B30D-6E9CBE43ECDA}"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842925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00B8572-827F-453F-B587-657052130F2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5645233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4458574-0410-40F5-8378-627BC1A7C56A}"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62638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026BBA-1FA0-4BBB-A2C6-CAAC81EE259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1827628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18DDD6-1D4C-467D-823B-1F8B3FF68DC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039894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A5B701-A2DC-4548-9928-B6EBF60ABEC9}"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196050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764223-9A09-4EAC-8B39-51AFEA07649F}"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8948321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7EFFA84-92C3-4E70-B1B7-CADB1F81755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948441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026BBA-1FA0-4BBB-A2C6-CAAC81EE259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429422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9026BBA-1FA0-4BBB-A2C6-CAAC81EE2591}" type="datetimeFigureOut">
              <a:rPr lang="en-GB" smtClean="0"/>
              <a:t>21/09/2016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3758969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9026BBA-1FA0-4BBB-A2C6-CAAC81EE2591}" type="datetimeFigureOut">
              <a:rPr lang="en-GB" smtClean="0"/>
              <a:t>21/09/2016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479649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9026BBA-1FA0-4BBB-A2C6-CAAC81EE2591}" type="datetimeFigureOut">
              <a:rPr lang="en-GB" smtClean="0"/>
              <a:t>21/09/2016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321339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26BBA-1FA0-4BBB-A2C6-CAAC81EE2591}" type="datetimeFigureOut">
              <a:rPr lang="en-GB" smtClean="0"/>
              <a:t>21/09/2016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339488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26BBA-1FA0-4BBB-A2C6-CAAC81EE2591}" type="datetimeFigureOut">
              <a:rPr lang="en-GB" smtClean="0"/>
              <a:t>21/09/2016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302436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26BBA-1FA0-4BBB-A2C6-CAAC81EE2591}" type="datetimeFigureOut">
              <a:rPr lang="en-GB" smtClean="0"/>
              <a:t>21/09/2016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3E2175-8D02-41D2-B00C-A4852DD93FD6}" type="slidenum">
              <a:rPr lang="en-GB" smtClean="0"/>
              <a:t>‹#›</a:t>
            </a:fld>
            <a:endParaRPr lang="en-GB"/>
          </a:p>
        </p:txBody>
      </p:sp>
    </p:spTree>
    <p:extLst>
      <p:ext uri="{BB962C8B-B14F-4D97-AF65-F5344CB8AC3E}">
        <p14:creationId xmlns:p14="http://schemas.microsoft.com/office/powerpoint/2010/main" val="1258689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26BBA-1FA0-4BBB-A2C6-CAAC81EE2591}" type="datetimeFigureOut">
              <a:rPr lang="en-GB" smtClean="0"/>
              <a:t>21/09/2016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E2175-8D02-41D2-B00C-A4852DD93FD6}" type="slidenum">
              <a:rPr lang="en-GB" smtClean="0"/>
              <a:t>‹#›</a:t>
            </a:fld>
            <a:endParaRPr lang="en-GB"/>
          </a:p>
        </p:txBody>
      </p:sp>
    </p:spTree>
    <p:extLst>
      <p:ext uri="{BB962C8B-B14F-4D97-AF65-F5344CB8AC3E}">
        <p14:creationId xmlns:p14="http://schemas.microsoft.com/office/powerpoint/2010/main" val="1661626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7D8DF69-3D3A-4164-9173-4D192488C80F}" type="slidenum">
              <a:rPr lang="en-GB" altLang="en-US">
                <a:solidFill>
                  <a:srgbClr val="000000"/>
                </a:solidFill>
              </a:rPr>
              <a:pPr fontAlgn="base">
                <a:spcBef>
                  <a:spcPct val="0"/>
                </a:spcBef>
                <a:spcAft>
                  <a:spcPct val="0"/>
                </a:spcAft>
                <a:defRPr/>
              </a:pPr>
              <a:t>‹#›</a:t>
            </a:fld>
            <a:endParaRPr lang="en-GB" altLang="en-US">
              <a:solidFill>
                <a:srgbClr val="000000"/>
              </a:solidFill>
            </a:endParaRPr>
          </a:p>
        </p:txBody>
      </p:sp>
    </p:spTree>
    <p:extLst>
      <p:ext uri="{BB962C8B-B14F-4D97-AF65-F5344CB8AC3E}">
        <p14:creationId xmlns:p14="http://schemas.microsoft.com/office/powerpoint/2010/main" val="2315081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18" Type="http://schemas.openxmlformats.org/officeDocument/2006/relationships/image" Target="../media/image17.jpg"/><Relationship Id="rId3" Type="http://schemas.openxmlformats.org/officeDocument/2006/relationships/image" Target="../media/image2.png"/><Relationship Id="rId21" Type="http://schemas.openxmlformats.org/officeDocument/2006/relationships/image" Target="../media/image20.jp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jpg"/><Relationship Id="rId25" Type="http://schemas.openxmlformats.org/officeDocument/2006/relationships/image" Target="../media/image24.jpg"/><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jpg"/><Relationship Id="rId24" Type="http://schemas.openxmlformats.org/officeDocument/2006/relationships/image" Target="../media/image23.jpg"/><Relationship Id="rId5" Type="http://schemas.openxmlformats.org/officeDocument/2006/relationships/image" Target="../media/image4.jpg"/><Relationship Id="rId15" Type="http://schemas.openxmlformats.org/officeDocument/2006/relationships/image" Target="../media/image14.png"/><Relationship Id="rId23" Type="http://schemas.openxmlformats.org/officeDocument/2006/relationships/image" Target="../media/image22.jp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jpeg"/><Relationship Id="rId22" Type="http://schemas.openxmlformats.org/officeDocument/2006/relationships/image" Target="../media/image2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Blood glucose, mood &amp; effect of fibre &amp; sugar</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78732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29" y="409949"/>
            <a:ext cx="8745171" cy="6554115"/>
          </a:xfrm>
          <a:prstGeom prst="rect">
            <a:avLst/>
          </a:prstGeom>
        </p:spPr>
      </p:pic>
      <p:sp>
        <p:nvSpPr>
          <p:cNvPr id="9" name="TextBox 8"/>
          <p:cNvSpPr txBox="1"/>
          <p:nvPr/>
        </p:nvSpPr>
        <p:spPr>
          <a:xfrm>
            <a:off x="958993" y="4875550"/>
            <a:ext cx="7488832" cy="1446550"/>
          </a:xfrm>
          <a:prstGeom prst="rect">
            <a:avLst/>
          </a:prstGeom>
          <a:solidFill>
            <a:srgbClr val="FF0000">
              <a:alpha val="47843"/>
            </a:srgbClr>
          </a:solidFill>
        </p:spPr>
        <p:txBody>
          <a:bodyPr wrap="square" rtlCol="0">
            <a:spAutoFit/>
          </a:bodyPr>
          <a:lstStyle/>
          <a:p>
            <a:r>
              <a:rPr lang="en-GB" sz="4400" dirty="0" smtClean="0">
                <a:solidFill>
                  <a:srgbClr val="FFFFFF"/>
                </a:solidFill>
              </a:rPr>
              <a:t>Poor mood &amp; concentration</a:t>
            </a:r>
          </a:p>
          <a:p>
            <a:endParaRPr lang="en-GB" sz="4400" dirty="0">
              <a:solidFill>
                <a:srgbClr val="000000"/>
              </a:solidFill>
            </a:endParaRPr>
          </a:p>
        </p:txBody>
      </p:sp>
      <p:sp>
        <p:nvSpPr>
          <p:cNvPr id="10" name="TextBox 9"/>
          <p:cNvSpPr txBox="1"/>
          <p:nvPr/>
        </p:nvSpPr>
        <p:spPr>
          <a:xfrm>
            <a:off x="971600" y="3429000"/>
            <a:ext cx="7488832" cy="1446550"/>
          </a:xfrm>
          <a:prstGeom prst="rect">
            <a:avLst/>
          </a:prstGeom>
          <a:solidFill>
            <a:srgbClr val="669900">
              <a:alpha val="47843"/>
            </a:srgbClr>
          </a:solidFill>
        </p:spPr>
        <p:txBody>
          <a:bodyPr wrap="square" rtlCol="0">
            <a:spAutoFit/>
          </a:bodyPr>
          <a:lstStyle/>
          <a:p>
            <a:pPr algn="ctr"/>
            <a:r>
              <a:rPr lang="en-GB" sz="4400" dirty="0" smtClean="0">
                <a:solidFill>
                  <a:srgbClr val="FFFFFF"/>
                </a:solidFill>
              </a:rPr>
              <a:t>Calm &amp; focused</a:t>
            </a:r>
          </a:p>
          <a:p>
            <a:pPr algn="ctr"/>
            <a:endParaRPr lang="en-GB" sz="4400" dirty="0">
              <a:solidFill>
                <a:srgbClr val="000000"/>
              </a:solidFill>
            </a:endParaRPr>
          </a:p>
        </p:txBody>
      </p:sp>
      <p:sp>
        <p:nvSpPr>
          <p:cNvPr id="11" name="TextBox 10"/>
          <p:cNvSpPr txBox="1"/>
          <p:nvPr/>
        </p:nvSpPr>
        <p:spPr>
          <a:xfrm>
            <a:off x="2915816" y="1772816"/>
            <a:ext cx="2160239" cy="523220"/>
          </a:xfrm>
          <a:prstGeom prst="rect">
            <a:avLst/>
          </a:prstGeom>
          <a:solidFill>
            <a:schemeClr val="bg1"/>
          </a:solidFill>
        </p:spPr>
        <p:txBody>
          <a:bodyPr wrap="square" rtlCol="0">
            <a:spAutoFit/>
          </a:bodyPr>
          <a:lstStyle/>
          <a:p>
            <a:r>
              <a:rPr lang="en-GB" sz="2800" dirty="0" smtClean="0">
                <a:solidFill>
                  <a:srgbClr val="FF0000"/>
                </a:solidFill>
              </a:rPr>
              <a:t>Sugar</a:t>
            </a:r>
            <a:endParaRPr lang="en-GB" sz="2800" dirty="0">
              <a:solidFill>
                <a:srgbClr val="FF0000"/>
              </a:solidFill>
            </a:endParaRPr>
          </a:p>
        </p:txBody>
      </p:sp>
      <p:sp>
        <p:nvSpPr>
          <p:cNvPr id="12" name="TextBox 11"/>
          <p:cNvSpPr txBox="1"/>
          <p:nvPr/>
        </p:nvSpPr>
        <p:spPr>
          <a:xfrm>
            <a:off x="3542765" y="2690336"/>
            <a:ext cx="1317267" cy="738664"/>
          </a:xfrm>
          <a:prstGeom prst="rect">
            <a:avLst/>
          </a:prstGeom>
          <a:solidFill>
            <a:schemeClr val="bg1"/>
          </a:solidFill>
        </p:spPr>
        <p:txBody>
          <a:bodyPr wrap="square" rtlCol="0">
            <a:spAutoFit/>
          </a:bodyPr>
          <a:lstStyle/>
          <a:p>
            <a:r>
              <a:rPr lang="en-GB" sz="3200" dirty="0" smtClean="0">
                <a:solidFill>
                  <a:srgbClr val="669900"/>
                </a:solidFill>
              </a:rPr>
              <a:t>Fibre</a:t>
            </a:r>
          </a:p>
          <a:p>
            <a:endParaRPr lang="en-GB" sz="1000" dirty="0" smtClean="0">
              <a:solidFill>
                <a:srgbClr val="669900"/>
              </a:solidFill>
            </a:endParaRPr>
          </a:p>
        </p:txBody>
      </p:sp>
      <p:sp>
        <p:nvSpPr>
          <p:cNvPr id="13" name="TextBox 12"/>
          <p:cNvSpPr txBox="1"/>
          <p:nvPr/>
        </p:nvSpPr>
        <p:spPr>
          <a:xfrm>
            <a:off x="611560" y="373724"/>
            <a:ext cx="7704856" cy="646331"/>
          </a:xfrm>
          <a:prstGeom prst="rect">
            <a:avLst/>
          </a:prstGeom>
          <a:solidFill>
            <a:srgbClr val="FFFF66"/>
          </a:solidFill>
        </p:spPr>
        <p:txBody>
          <a:bodyPr wrap="square" rtlCol="0">
            <a:spAutoFit/>
          </a:bodyPr>
          <a:lstStyle/>
          <a:p>
            <a:pPr algn="ctr"/>
            <a:r>
              <a:rPr lang="en-GB" sz="3600" i="1" dirty="0" smtClean="0">
                <a:solidFill>
                  <a:srgbClr val="000000"/>
                </a:solidFill>
              </a:rPr>
              <a:t>The Sugar Roller Coaster</a:t>
            </a:r>
            <a:endParaRPr lang="en-GB" sz="3600" i="1" dirty="0">
              <a:solidFill>
                <a:srgbClr val="000000"/>
              </a:solidFill>
            </a:endParaRPr>
          </a:p>
        </p:txBody>
      </p:sp>
    </p:spTree>
    <p:extLst>
      <p:ext uri="{BB962C8B-B14F-4D97-AF65-F5344CB8AC3E}">
        <p14:creationId xmlns:p14="http://schemas.microsoft.com/office/powerpoint/2010/main" val="51346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8255" y="5615068"/>
            <a:ext cx="1322653" cy="114690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63" y="5526814"/>
            <a:ext cx="1572080" cy="1312520"/>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78520" y="3465390"/>
            <a:ext cx="1311464" cy="1049264"/>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89984" y="3465390"/>
            <a:ext cx="1418916" cy="1049264"/>
          </a:xfrm>
          <a:prstGeom prst="rect">
            <a:avLst/>
          </a:prstGeom>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97137" y="4535267"/>
            <a:ext cx="1323765" cy="991546"/>
          </a:xfrm>
          <a:prstGeom prst="rect">
            <a:avLst/>
          </a:prstGeom>
        </p:spPr>
      </p:pic>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73299" y="2403069"/>
            <a:ext cx="1316685" cy="1062321"/>
          </a:xfrm>
          <a:prstGeom prst="rect">
            <a:avLst/>
          </a:prstGeom>
        </p:spPr>
      </p:pic>
      <p:pic>
        <p:nvPicPr>
          <p:cNvPr id="15" name="Picture 14"/>
          <p:cNvPicPr>
            <a:picLocks noChangeAspect="1"/>
          </p:cNvPicPr>
          <p:nvPr/>
        </p:nvPicPr>
        <p:blipFill rotWithShape="1">
          <a:blip r:embed="rId9">
            <a:extLst>
              <a:ext uri="{28A0092B-C50C-407E-A947-70E740481C1C}">
                <a14:useLocalDpi xmlns:a14="http://schemas.microsoft.com/office/drawing/2010/main" val="0"/>
              </a:ext>
            </a:extLst>
          </a:blip>
          <a:srcRect l="10735" t="9749" r="13201" b="8898"/>
          <a:stretch/>
        </p:blipFill>
        <p:spPr>
          <a:xfrm>
            <a:off x="1432906" y="1392669"/>
            <a:ext cx="1531405" cy="1020799"/>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2107" y="4509327"/>
            <a:ext cx="1529009" cy="1017486"/>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106" y="2440639"/>
            <a:ext cx="1539926" cy="1024751"/>
          </a:xfrm>
          <a:prstGeom prst="rect">
            <a:avLst/>
          </a:prstGeom>
        </p:spPr>
      </p:pic>
      <p:pic>
        <p:nvPicPr>
          <p:cNvPr id="19" name="Picture 18"/>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2107" y="3465390"/>
            <a:ext cx="1529010" cy="1036142"/>
          </a:xfrm>
          <a:prstGeom prst="rect">
            <a:avLst/>
          </a:prstGeom>
        </p:spPr>
      </p:pic>
      <p:pic>
        <p:nvPicPr>
          <p:cNvPr id="20" name="Picture 19"/>
          <p:cNvPicPr>
            <a:picLocks noChangeAspect="1"/>
          </p:cNvPicPr>
          <p:nvPr/>
        </p:nvPicPr>
        <p:blipFill rotWithShape="1">
          <a:blip r:embed="rId13">
            <a:extLst>
              <a:ext uri="{28A0092B-C50C-407E-A947-70E740481C1C}">
                <a14:useLocalDpi xmlns:a14="http://schemas.microsoft.com/office/drawing/2010/main" val="0"/>
              </a:ext>
            </a:extLst>
          </a:blip>
          <a:srcRect r="4923" b="10285"/>
          <a:stretch/>
        </p:blipFill>
        <p:spPr>
          <a:xfrm>
            <a:off x="0" y="1335534"/>
            <a:ext cx="1541116" cy="1099114"/>
          </a:xfrm>
          <a:prstGeom prst="rect">
            <a:avLst/>
          </a:prstGeom>
        </p:spPr>
      </p:pic>
      <p:pic>
        <p:nvPicPr>
          <p:cNvPr id="24" name="Picture 2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007077" y="1386678"/>
            <a:ext cx="1376459" cy="1016391"/>
          </a:xfrm>
          <a:prstGeom prst="rect">
            <a:avLst/>
          </a:prstGeom>
        </p:spPr>
      </p:pic>
      <p:pic>
        <p:nvPicPr>
          <p:cNvPr id="25" name="Picture 2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63115" y="5615068"/>
            <a:ext cx="1335687" cy="1146908"/>
          </a:xfrm>
          <a:prstGeom prst="rect">
            <a:avLst/>
          </a:prstGeom>
        </p:spPr>
      </p:pic>
      <p:pic>
        <p:nvPicPr>
          <p:cNvPr id="22" name="Content Placeholder 8"/>
          <p:cNvPicPr>
            <a:picLocks noGrp="1" noChangeAspect="1"/>
          </p:cNvPicPr>
          <p:nvPr>
            <p:ph idx="1"/>
          </p:nvPr>
        </p:nvPicPr>
        <p:blipFill>
          <a:blip r:embed="rId16">
            <a:extLst>
              <a:ext uri="{28A0092B-C50C-407E-A947-70E740481C1C}">
                <a14:useLocalDpi xmlns:a14="http://schemas.microsoft.com/office/drawing/2010/main" val="0"/>
              </a:ext>
            </a:extLst>
          </a:blip>
          <a:stretch>
            <a:fillRect/>
          </a:stretch>
        </p:blipFill>
        <p:spPr>
          <a:xfrm>
            <a:off x="7524706" y="4277930"/>
            <a:ext cx="1365084" cy="1365084"/>
          </a:xfrm>
        </p:spPr>
      </p:pic>
      <p:pic>
        <p:nvPicPr>
          <p:cNvPr id="23" name="Content Placeholder 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452698" y="2980235"/>
            <a:ext cx="1154484" cy="1076962"/>
          </a:xfrm>
          <a:prstGeom prst="rect">
            <a:avLst/>
          </a:prstGeom>
        </p:spPr>
      </p:pic>
      <p:pic>
        <p:nvPicPr>
          <p:cNvPr id="27" name="Picture 26"/>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790108" y="2544847"/>
            <a:ext cx="1855093" cy="1855093"/>
          </a:xfrm>
          <a:prstGeom prst="rect">
            <a:avLst/>
          </a:prstGeom>
        </p:spPr>
      </p:pic>
      <p:pic>
        <p:nvPicPr>
          <p:cNvPr id="28" name="Picture 27"/>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727450" y="4326514"/>
            <a:ext cx="1606717" cy="1152128"/>
          </a:xfrm>
          <a:prstGeom prst="rect">
            <a:avLst/>
          </a:prstGeom>
        </p:spPr>
      </p:pic>
      <p:pic>
        <p:nvPicPr>
          <p:cNvPr id="29" name="Picture 28"/>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6417591" y="5643014"/>
            <a:ext cx="1324306" cy="1080119"/>
          </a:xfrm>
          <a:prstGeom prst="rect">
            <a:avLst/>
          </a:prstGeom>
        </p:spPr>
      </p:pic>
      <p:pic>
        <p:nvPicPr>
          <p:cNvPr id="30" name="Picture 29"/>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4812759" y="5550649"/>
            <a:ext cx="1605824" cy="1264850"/>
          </a:xfrm>
          <a:prstGeom prst="rect">
            <a:avLst/>
          </a:prstGeom>
        </p:spPr>
      </p:pic>
      <p:pic>
        <p:nvPicPr>
          <p:cNvPr id="31" name="Picture 30"/>
          <p:cNvPicPr>
            <a:picLocks noChangeAspect="1"/>
          </p:cNvPicPr>
          <p:nvPr/>
        </p:nvPicPr>
        <p:blipFill rotWithShape="1">
          <a:blip r:embed="rId22">
            <a:extLst>
              <a:ext uri="{28A0092B-C50C-407E-A947-70E740481C1C}">
                <a14:useLocalDpi xmlns:a14="http://schemas.microsoft.com/office/drawing/2010/main" val="0"/>
              </a:ext>
            </a:extLst>
          </a:blip>
          <a:srcRect l="24515" t="4520" r="22290" b="671"/>
          <a:stretch/>
        </p:blipFill>
        <p:spPr>
          <a:xfrm>
            <a:off x="6473010" y="2721243"/>
            <a:ext cx="1247371" cy="1460747"/>
          </a:xfrm>
          <a:prstGeom prst="rect">
            <a:avLst/>
          </a:prstGeom>
        </p:spPr>
      </p:pic>
      <p:pic>
        <p:nvPicPr>
          <p:cNvPr id="32" name="Picture 31"/>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6327275" y="4181990"/>
            <a:ext cx="1417724" cy="1417724"/>
          </a:xfrm>
          <a:prstGeom prst="rect">
            <a:avLst/>
          </a:prstGeom>
        </p:spPr>
      </p:pic>
      <p:sp>
        <p:nvSpPr>
          <p:cNvPr id="2" name="TextBox 1"/>
          <p:cNvSpPr txBox="1"/>
          <p:nvPr/>
        </p:nvSpPr>
        <p:spPr>
          <a:xfrm>
            <a:off x="4820377" y="382854"/>
            <a:ext cx="3961996" cy="1754326"/>
          </a:xfrm>
          <a:prstGeom prst="rect">
            <a:avLst/>
          </a:prstGeom>
          <a:noFill/>
        </p:spPr>
        <p:txBody>
          <a:bodyPr wrap="square" rtlCol="0">
            <a:spAutoFit/>
          </a:bodyPr>
          <a:lstStyle/>
          <a:p>
            <a:pPr>
              <a:lnSpc>
                <a:spcPct val="150000"/>
              </a:lnSpc>
            </a:pPr>
            <a:r>
              <a:rPr lang="en-GB" sz="2400" i="1" dirty="0" smtClean="0">
                <a:solidFill>
                  <a:prstClr val="black"/>
                </a:solidFill>
              </a:rPr>
              <a:t>What gets removed?</a:t>
            </a:r>
          </a:p>
          <a:p>
            <a:pPr>
              <a:lnSpc>
                <a:spcPct val="150000"/>
              </a:lnSpc>
            </a:pPr>
            <a:r>
              <a:rPr lang="en-GB" sz="2400" i="1" dirty="0" smtClean="0">
                <a:solidFill>
                  <a:prstClr val="black"/>
                </a:solidFill>
              </a:rPr>
              <a:t>What gets added?</a:t>
            </a:r>
          </a:p>
          <a:p>
            <a:pPr>
              <a:lnSpc>
                <a:spcPct val="150000"/>
              </a:lnSpc>
            </a:pPr>
            <a:r>
              <a:rPr lang="en-GB" sz="2400" i="1" dirty="0" smtClean="0">
                <a:solidFill>
                  <a:prstClr val="black"/>
                </a:solidFill>
              </a:rPr>
              <a:t>Which can you eat to excess?</a:t>
            </a:r>
            <a:endParaRPr lang="en-GB" sz="2400" i="1" dirty="0">
              <a:solidFill>
                <a:prstClr val="black"/>
              </a:solidFill>
            </a:endParaRPr>
          </a:p>
        </p:txBody>
      </p:sp>
      <p:cxnSp>
        <p:nvCxnSpPr>
          <p:cNvPr id="4" name="Straight Connector 3"/>
          <p:cNvCxnSpPr/>
          <p:nvPr/>
        </p:nvCxnSpPr>
        <p:spPr>
          <a:xfrm>
            <a:off x="4727450" y="93173"/>
            <a:ext cx="0" cy="662996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552032" y="93173"/>
            <a:ext cx="1412279" cy="1166844"/>
          </a:xfrm>
          <a:prstGeom prst="rect">
            <a:avLst/>
          </a:prstGeom>
        </p:spPr>
      </p:pic>
      <p:pic>
        <p:nvPicPr>
          <p:cNvPr id="33" name="Picture 32"/>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2224" y="93173"/>
            <a:ext cx="1549808" cy="1166844"/>
          </a:xfrm>
          <a:prstGeom prst="rect">
            <a:avLst/>
          </a:prstGeom>
        </p:spPr>
      </p:pic>
    </p:spTree>
    <p:extLst>
      <p:ext uri="{BB962C8B-B14F-4D97-AF65-F5344CB8AC3E}">
        <p14:creationId xmlns:p14="http://schemas.microsoft.com/office/powerpoint/2010/main" val="379852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2"/>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6"/>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509</Words>
  <Application>Microsoft Office PowerPoint</Application>
  <PresentationFormat>On-screen Show (4:3)</PresentationFormat>
  <Paragraphs>26</Paragraphs>
  <Slides>3</Slides>
  <Notes>2</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4_Default Design</vt:lpstr>
      <vt:lpstr>Blood glucose, mood &amp; effect of fibre &amp; sugar</vt:lpstr>
      <vt:lpstr>PowerPoint Presentation</vt:lpstr>
      <vt:lpstr>PowerPoint Presentation</vt:lpstr>
    </vt:vector>
  </TitlesOfParts>
  <Company>Highland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glucose, mood &amp; effect of fibre &amp; sugar</dc:title>
  <dc:creator>David Rex</dc:creator>
  <cp:lastModifiedBy>David Rex</cp:lastModifiedBy>
  <cp:revision>5</cp:revision>
  <dcterms:created xsi:type="dcterms:W3CDTF">2014-09-24T08:52:17Z</dcterms:created>
  <dcterms:modified xsi:type="dcterms:W3CDTF">2016-09-21T14:57:27Z</dcterms:modified>
</cp:coreProperties>
</file>