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056" r:id="rId2"/>
    <p:sldMasterId id="2147484080" r:id="rId3"/>
    <p:sldMasterId id="2147484093" r:id="rId4"/>
  </p:sldMasterIdLst>
  <p:notesMasterIdLst>
    <p:notesMasterId r:id="rId14"/>
  </p:notesMasterIdLst>
  <p:handoutMasterIdLst>
    <p:handoutMasterId r:id="rId15"/>
  </p:handoutMasterIdLst>
  <p:sldIdLst>
    <p:sldId id="376" r:id="rId5"/>
    <p:sldId id="364" r:id="rId6"/>
    <p:sldId id="368" r:id="rId7"/>
    <p:sldId id="375" r:id="rId8"/>
    <p:sldId id="379" r:id="rId9"/>
    <p:sldId id="380" r:id="rId10"/>
    <p:sldId id="381" r:id="rId11"/>
    <p:sldId id="363" r:id="rId12"/>
    <p:sldId id="378" r:id="rId1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374" autoAdjust="0"/>
  </p:normalViewPr>
  <p:slideViewPr>
    <p:cSldViewPr>
      <p:cViewPr varScale="1">
        <p:scale>
          <a:sx n="126" d="100"/>
          <a:sy n="126" d="100"/>
        </p:scale>
        <p:origin x="-11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72" y="88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58" tIns="45729" rIns="91458" bIns="45729" rtlCol="0"/>
          <a:lstStyle>
            <a:lvl1pPr algn="l">
              <a:defRPr sz="1200"/>
            </a:lvl1pPr>
          </a:lstStyle>
          <a:p>
            <a:endParaRPr lang="en-GB" dirty="0"/>
          </a:p>
        </p:txBody>
      </p:sp>
      <p:sp>
        <p:nvSpPr>
          <p:cNvPr id="3" name="Date Placeholder 2"/>
          <p:cNvSpPr>
            <a:spLocks noGrp="1"/>
          </p:cNvSpPr>
          <p:nvPr>
            <p:ph type="dt" sz="quarter" idx="1"/>
          </p:nvPr>
        </p:nvSpPr>
        <p:spPr>
          <a:xfrm>
            <a:off x="3856738" y="1"/>
            <a:ext cx="2950475" cy="497046"/>
          </a:xfrm>
          <a:prstGeom prst="rect">
            <a:avLst/>
          </a:prstGeom>
        </p:spPr>
        <p:txBody>
          <a:bodyPr vert="horz" lIns="91458" tIns="45729" rIns="91458" bIns="45729" rtlCol="0"/>
          <a:lstStyle>
            <a:lvl1pPr algn="r">
              <a:defRPr sz="1200"/>
            </a:lvl1pPr>
          </a:lstStyle>
          <a:p>
            <a:fld id="{04B84158-CD70-4765-B462-B45CC1F5F78E}" type="datetimeFigureOut">
              <a:rPr lang="en-GB" smtClean="0"/>
              <a:pPr/>
              <a:t>08/12/2016</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58" tIns="45729" rIns="91458" bIns="4572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458" tIns="45729" rIns="91458" bIns="45729" rtlCol="0" anchor="b"/>
          <a:lstStyle>
            <a:lvl1pPr algn="r">
              <a:defRPr sz="1200"/>
            </a:lvl1pPr>
          </a:lstStyle>
          <a:p>
            <a:fld id="{438C8655-1AD9-4048-AE4C-759A58626774}" type="slidenum">
              <a:rPr lang="en-GB" smtClean="0"/>
              <a:pPr/>
              <a:t>‹#›</a:t>
            </a:fld>
            <a:endParaRPr lang="en-GB" dirty="0"/>
          </a:p>
        </p:txBody>
      </p:sp>
    </p:spTree>
    <p:extLst>
      <p:ext uri="{BB962C8B-B14F-4D97-AF65-F5344CB8AC3E}">
        <p14:creationId xmlns="" xmlns:p14="http://schemas.microsoft.com/office/powerpoint/2010/main" val="386705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58" tIns="45729" rIns="91458" bIns="45729" rtlCol="0"/>
          <a:lstStyle>
            <a:lvl1pPr algn="l">
              <a:defRPr sz="1200"/>
            </a:lvl1pPr>
          </a:lstStyle>
          <a:p>
            <a:endParaRPr lang="en-GB" dirty="0"/>
          </a:p>
        </p:txBody>
      </p:sp>
      <p:sp>
        <p:nvSpPr>
          <p:cNvPr id="3" name="Date Placeholder 2"/>
          <p:cNvSpPr>
            <a:spLocks noGrp="1"/>
          </p:cNvSpPr>
          <p:nvPr>
            <p:ph type="dt" idx="1"/>
          </p:nvPr>
        </p:nvSpPr>
        <p:spPr>
          <a:xfrm>
            <a:off x="3856738" y="1"/>
            <a:ext cx="2950475" cy="497046"/>
          </a:xfrm>
          <a:prstGeom prst="rect">
            <a:avLst/>
          </a:prstGeom>
        </p:spPr>
        <p:txBody>
          <a:bodyPr vert="horz" lIns="91458" tIns="45729" rIns="91458" bIns="45729" rtlCol="0"/>
          <a:lstStyle>
            <a:lvl1pPr algn="r">
              <a:defRPr sz="1200"/>
            </a:lvl1pPr>
          </a:lstStyle>
          <a:p>
            <a:fld id="{ED2714BA-DF63-4714-B24B-5A9A548EA924}" type="datetimeFigureOut">
              <a:rPr lang="en-GB" smtClean="0"/>
              <a:pPr/>
              <a:t>08/12/2016</a:t>
            </a:fld>
            <a:endParaRPr lang="en-GB" dirty="0"/>
          </a:p>
        </p:txBody>
      </p:sp>
      <p:sp>
        <p:nvSpPr>
          <p:cNvPr id="4" name="Slide Image Placeholder 3"/>
          <p:cNvSpPr>
            <a:spLocks noGrp="1" noRot="1" noChangeAspect="1"/>
          </p:cNvSpPr>
          <p:nvPr>
            <p:ph type="sldImg" idx="2"/>
          </p:nvPr>
        </p:nvSpPr>
        <p:spPr>
          <a:xfrm>
            <a:off x="920750" y="746125"/>
            <a:ext cx="4968875" cy="3725863"/>
          </a:xfrm>
          <a:prstGeom prst="rect">
            <a:avLst/>
          </a:prstGeom>
          <a:noFill/>
          <a:ln w="12700">
            <a:solidFill>
              <a:prstClr val="black"/>
            </a:solidFill>
          </a:ln>
        </p:spPr>
        <p:txBody>
          <a:bodyPr vert="horz" lIns="91458" tIns="45729" rIns="91458" bIns="45729" rtlCol="0" anchor="ctr"/>
          <a:lstStyle/>
          <a:p>
            <a:endParaRPr lang="en-GB"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58" tIns="45729" rIns="91458" bIns="4572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58" tIns="45729" rIns="91458" bIns="45729" rtlCol="0" anchor="b"/>
          <a:lstStyle>
            <a:lvl1pPr algn="r">
              <a:defRPr sz="1200"/>
            </a:lvl1pPr>
          </a:lstStyle>
          <a:p>
            <a:fld id="{C69B0556-547D-46A0-9B39-1AF400CA5F4A}" type="slidenum">
              <a:rPr lang="en-GB" smtClean="0"/>
              <a:pPr/>
              <a:t>‹#›</a:t>
            </a:fld>
            <a:endParaRPr lang="en-GB" dirty="0"/>
          </a:p>
        </p:txBody>
      </p:sp>
    </p:spTree>
    <p:extLst>
      <p:ext uri="{BB962C8B-B14F-4D97-AF65-F5344CB8AC3E}">
        <p14:creationId xmlns="" xmlns:p14="http://schemas.microsoft.com/office/powerpoint/2010/main" val="17269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22313"/>
            <a:ext cx="4968875"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9B0556-547D-46A0-9B39-1AF400CA5F4A}" type="slidenum">
              <a:rPr lang="en-GB" smtClean="0"/>
              <a:pPr/>
              <a:t>1</a:t>
            </a:fld>
            <a:endParaRPr lang="en-GB"/>
          </a:p>
        </p:txBody>
      </p:sp>
    </p:spTree>
    <p:extLst>
      <p:ext uri="{BB962C8B-B14F-4D97-AF65-F5344CB8AC3E}">
        <p14:creationId xmlns="" xmlns:p14="http://schemas.microsoft.com/office/powerpoint/2010/main" val="359717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This slide compliments the </a:t>
            </a:r>
            <a:r>
              <a:rPr lang="en-GB" sz="1100" dirty="0" err="1" smtClean="0"/>
              <a:t>Eatwell</a:t>
            </a:r>
            <a:r>
              <a:rPr lang="en-GB" sz="1100" dirty="0" smtClean="0"/>
              <a:t>, physical activity and body parts lesson plan and the </a:t>
            </a:r>
            <a:r>
              <a:rPr lang="en-GB" sz="1100" dirty="0" err="1" smtClean="0"/>
              <a:t>Eatwell</a:t>
            </a:r>
            <a:r>
              <a:rPr lang="en-GB" sz="1100" dirty="0" smtClean="0"/>
              <a:t> Plate lesson plan.</a:t>
            </a:r>
          </a:p>
          <a:p>
            <a:endParaRPr lang="en-GB" sz="1100" dirty="0" smtClean="0"/>
          </a:p>
          <a:p>
            <a:r>
              <a:rPr lang="en-GB" sz="1100" dirty="0" smtClean="0"/>
              <a:t>As you click through this slide, it shows pupils what a tree needs to grow into a “healthy, happy tree”.  (We say  “happy” because the analogy is with human health and the brain needs nutrients to ensure good mood </a:t>
            </a:r>
            <a:r>
              <a:rPr lang="en-GB" sz="1100" dirty="0" err="1" smtClean="0"/>
              <a:t>etc</a:t>
            </a:r>
            <a:r>
              <a:rPr lang="en-GB" sz="1100" dirty="0" smtClean="0"/>
              <a:t>)</a:t>
            </a:r>
          </a:p>
          <a:p>
            <a:endParaRPr lang="en-GB" sz="1100" dirty="0"/>
          </a:p>
          <a:p>
            <a:r>
              <a:rPr lang="en-GB" sz="1100" dirty="0" smtClean="0"/>
              <a:t>This works even better if you go out into your school grounds and find a tree there. Better, still, if you are growing some vegetables you could focus the discussion around what they need to grow. </a:t>
            </a:r>
          </a:p>
          <a:p>
            <a:endParaRPr lang="en-GB" sz="1100" dirty="0"/>
          </a:p>
          <a:p>
            <a:r>
              <a:rPr lang="en-GB" sz="1100" dirty="0" smtClean="0"/>
              <a:t>Alternatively (or in addition) pupils can draw their own tree and add  the things they think it needs to help it grow.</a:t>
            </a:r>
          </a:p>
          <a:p>
            <a:endParaRPr lang="en-GB" sz="1100" dirty="0" smtClean="0"/>
          </a:p>
          <a:p>
            <a:r>
              <a:rPr lang="en-GB" sz="1100" baseline="0" dirty="0" smtClean="0"/>
              <a:t>No doubt they will </a:t>
            </a:r>
            <a:r>
              <a:rPr lang="en-GB" sz="1100" dirty="0" smtClean="0"/>
              <a:t>think of </a:t>
            </a:r>
            <a:r>
              <a:rPr lang="en-GB" sz="1100" baseline="0" dirty="0" smtClean="0"/>
              <a:t>sun, water and soil quite quickly. Someone may say that you need “food” or “nutrients” in the soil. </a:t>
            </a:r>
          </a:p>
          <a:p>
            <a:endParaRPr lang="en-GB" sz="1100" baseline="0" dirty="0" smtClean="0"/>
          </a:p>
          <a:p>
            <a:r>
              <a:rPr lang="en-GB" sz="1100" dirty="0" smtClean="0"/>
              <a:t>Questions for your pupils to consider include:</a:t>
            </a:r>
            <a:endParaRPr lang="en-GB" sz="1100" baseline="0" dirty="0" smtClean="0"/>
          </a:p>
          <a:p>
            <a:pPr marL="171450" indent="-171450">
              <a:buFont typeface="Arial" panose="020B0604020202020204" pitchFamily="34" charset="0"/>
              <a:buChar char="•"/>
            </a:pPr>
            <a:r>
              <a:rPr lang="en-GB" sz="1100" baseline="0" dirty="0" smtClean="0"/>
              <a:t>What would happen if the tree got too much or too little sun or water?</a:t>
            </a:r>
          </a:p>
          <a:p>
            <a:pPr marL="171450" indent="-171450">
              <a:buFont typeface="Arial" panose="020B0604020202020204" pitchFamily="34" charset="0"/>
              <a:buChar char="•"/>
            </a:pPr>
            <a:r>
              <a:rPr lang="en-GB" sz="1100" baseline="0" dirty="0" smtClean="0"/>
              <a:t>What if the soil was lacking in one of the minerals or had to much of one of them?</a:t>
            </a:r>
          </a:p>
          <a:p>
            <a:r>
              <a:rPr lang="en-GB" sz="1100" dirty="0" smtClean="0"/>
              <a:t>(you can show the slide with oats growing </a:t>
            </a:r>
            <a:r>
              <a:rPr lang="en-GB" sz="1100" dirty="0" err="1" smtClean="0"/>
              <a:t>isnsoils</a:t>
            </a:r>
            <a:r>
              <a:rPr lang="en-GB" sz="1100" dirty="0" smtClean="0"/>
              <a:t> with different copper levels as a example – for each plant and each nutrient, there is a “</a:t>
            </a:r>
            <a:r>
              <a:rPr lang="en-GB" sz="1100" i="1" dirty="0" smtClean="0"/>
              <a:t>Goldilocks” </a:t>
            </a:r>
            <a:r>
              <a:rPr lang="en-GB" sz="1100" dirty="0" smtClean="0"/>
              <a:t> amount – </a:t>
            </a:r>
            <a:r>
              <a:rPr lang="en-GB" sz="1100" dirty="0" err="1" smtClean="0"/>
              <a:t>ie</a:t>
            </a:r>
            <a:r>
              <a:rPr lang="en-GB" sz="1100" dirty="0" smtClean="0"/>
              <a:t>: just right!)</a:t>
            </a:r>
            <a:endParaRPr lang="en-GB" sz="1100" baseline="0" dirty="0" smtClean="0"/>
          </a:p>
          <a:p>
            <a:pPr marL="171450" indent="-171450">
              <a:buFont typeface="Arial" panose="020B0604020202020204" pitchFamily="34" charset="0"/>
              <a:buChar char="•"/>
            </a:pPr>
            <a:r>
              <a:rPr lang="en-GB" sz="1100" baseline="0" dirty="0" smtClean="0"/>
              <a:t>The tree needs the right “</a:t>
            </a:r>
            <a:r>
              <a:rPr lang="en-GB" sz="1100" b="1" baseline="0" dirty="0" smtClean="0"/>
              <a:t>Balance</a:t>
            </a:r>
            <a:r>
              <a:rPr lang="en-GB" sz="1100" baseline="0" dirty="0" smtClean="0"/>
              <a:t>“ of </a:t>
            </a:r>
            <a:r>
              <a:rPr lang="en-GB" sz="1100" b="1" baseline="0" dirty="0" smtClean="0"/>
              <a:t>17</a:t>
            </a:r>
            <a:r>
              <a:rPr lang="en-GB" sz="1100" baseline="0" dirty="0" smtClean="0"/>
              <a:t> nutrients. We need the right balance of </a:t>
            </a:r>
            <a:r>
              <a:rPr lang="en-GB" sz="1100" b="1" dirty="0" smtClean="0"/>
              <a:t>40</a:t>
            </a:r>
            <a:r>
              <a:rPr lang="en-GB" sz="1100" baseline="0" dirty="0" smtClean="0"/>
              <a:t> nutrients</a:t>
            </a:r>
            <a:r>
              <a:rPr lang="en-GB" sz="1100" dirty="0" smtClean="0"/>
              <a:t> to help keep us healthy and happy.</a:t>
            </a:r>
          </a:p>
          <a:p>
            <a:pPr marL="171450" indent="-171450">
              <a:buFont typeface="Arial" panose="020B0604020202020204" pitchFamily="34" charset="0"/>
              <a:buChar char="•"/>
            </a:pPr>
            <a:r>
              <a:rPr lang="en-GB" sz="1100" dirty="0" smtClean="0"/>
              <a:t>Eating lots of different foods (including some from each “food group” of the </a:t>
            </a:r>
            <a:r>
              <a:rPr lang="en-GB" sz="1100" dirty="0" err="1" smtClean="0"/>
              <a:t>Eatwell</a:t>
            </a:r>
            <a:r>
              <a:rPr lang="en-GB" sz="1100" dirty="0" smtClean="0"/>
              <a:t> Guide”, helps to ensure that you get enough of all 40  nutrients.</a:t>
            </a:r>
          </a:p>
          <a:p>
            <a:pPr marL="171450" indent="-171450">
              <a:buFont typeface="Arial" panose="020B0604020202020204" pitchFamily="34" charset="0"/>
              <a:buChar char="•"/>
            </a:pPr>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2</a:t>
            </a:fld>
            <a:endParaRPr lang="en-GB" dirty="0">
              <a:solidFill>
                <a:prstClr val="black"/>
              </a:solidFill>
            </a:endParaRPr>
          </a:p>
        </p:txBody>
      </p:sp>
    </p:spTree>
    <p:extLst>
      <p:ext uri="{BB962C8B-B14F-4D97-AF65-F5344CB8AC3E}">
        <p14:creationId xmlns="" xmlns:p14="http://schemas.microsoft.com/office/powerpoint/2010/main" val="311685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4D526DA-0CB7-41D8-99A0-6EB67CE22824}" type="slidenum">
              <a:rPr lang="en-GB" altLang="en-US" smtClean="0">
                <a:solidFill>
                  <a:prstClr val="black"/>
                </a:solidFill>
              </a:rPr>
              <a:pPr eaLnBrk="1" hangingPunct="1">
                <a:spcBef>
                  <a:spcPct val="0"/>
                </a:spcBef>
              </a:pPr>
              <a:t>3</a:t>
            </a:fld>
            <a:endParaRPr lang="en-GB" altLang="en-US" smtClean="0">
              <a:solidFill>
                <a:prstClr val="black"/>
              </a:solidFill>
            </a:endParaRPr>
          </a:p>
        </p:txBody>
      </p:sp>
      <p:sp>
        <p:nvSpPr>
          <p:cNvPr id="47107"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550" tIns="45775" rIns="91550" bIns="45775" anchor="b"/>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5C3820B-1CDD-4F18-9BAD-3A5ACDEB26DD}" type="slidenum">
              <a:rPr lang="en-GB" altLang="en-US">
                <a:solidFill>
                  <a:prstClr val="black"/>
                </a:solidFill>
              </a:rPr>
              <a:pPr algn="r" eaLnBrk="1" hangingPunct="1">
                <a:spcBef>
                  <a:spcPct val="0"/>
                </a:spcBef>
              </a:pPr>
              <a:t>3</a:t>
            </a:fld>
            <a:endParaRPr lang="en-GB" altLang="en-US">
              <a:solidFill>
                <a:prstClr val="black"/>
              </a:solidFill>
            </a:endParaRPr>
          </a:p>
        </p:txBody>
      </p:sp>
      <p:sp>
        <p:nvSpPr>
          <p:cNvPr id="47108" name="Rectangle 2"/>
          <p:cNvSpPr>
            <a:spLocks noGrp="1" noRot="1" noChangeAspect="1" noChangeArrowheads="1" noTextEdit="1"/>
          </p:cNvSpPr>
          <p:nvPr>
            <p:ph type="sldImg"/>
          </p:nvPr>
        </p:nvSpPr>
        <p:spPr>
          <a:xfrm>
            <a:off x="919163" y="746125"/>
            <a:ext cx="4970462" cy="3729038"/>
          </a:xfrm>
          <a:ln/>
        </p:spPr>
      </p:sp>
      <p:sp>
        <p:nvSpPr>
          <p:cNvPr id="47109" name="Rectangle 3"/>
          <p:cNvSpPr>
            <a:spLocks noGrp="1" noChangeArrowheads="1"/>
          </p:cNvSpPr>
          <p:nvPr>
            <p:ph type="body" idx="1"/>
          </p:nvPr>
        </p:nvSpPr>
        <p:spPr>
          <a:xfrm>
            <a:off x="679304" y="4721940"/>
            <a:ext cx="5450183" cy="4473416"/>
          </a:xfrm>
          <a:noFill/>
        </p:spPr>
        <p:txBody>
          <a:bodyPr lIns="91550" tIns="45775" rIns="91550" bIns="45775"/>
          <a:lstStyle/>
          <a:p>
            <a:pPr marL="171450" indent="-171450" eaLnBrk="1" hangingPunct="1">
              <a:buFont typeface="Arial" panose="020B0604020202020204" pitchFamily="34" charset="0"/>
              <a:buChar char="•"/>
            </a:pPr>
            <a:r>
              <a:rPr lang="en-GB" altLang="en-US" dirty="0" smtClean="0"/>
              <a:t>Explain that if you get some sun, drink plenty of water, and eats several foods from each food group, you are probably getting everything you need.</a:t>
            </a:r>
          </a:p>
          <a:p>
            <a:pPr marL="171450" indent="-171450" eaLnBrk="1" hangingPunct="1">
              <a:buFont typeface="Arial" panose="020B0604020202020204" pitchFamily="34" charset="0"/>
              <a:buChar char="•"/>
            </a:pPr>
            <a:r>
              <a:rPr lang="en-GB" altLang="en-US" dirty="0" smtClean="0"/>
              <a:t>Explain that summer sun is important for vitamin D so its important to get outside and off the X-Box! However, too much sun makes our skin burn and that’s not healthy either. Just another example of the Goldilocks principle!</a:t>
            </a:r>
          </a:p>
          <a:p>
            <a:pPr marL="171450" indent="-171450" eaLnBrk="1" hangingPunct="1">
              <a:buFont typeface="Arial" panose="020B0604020202020204" pitchFamily="34" charset="0"/>
              <a:buChar char="•"/>
            </a:pPr>
            <a:endParaRPr lang="en-GB" altLang="en-US" dirty="0"/>
          </a:p>
          <a:p>
            <a:pPr marL="171450" indent="-171450" eaLnBrk="1" hangingPunct="1">
              <a:buFont typeface="Arial" panose="020B0604020202020204" pitchFamily="34" charset="0"/>
              <a:buChar char="•"/>
            </a:pPr>
            <a:r>
              <a:rPr lang="en-GB" altLang="en-US" dirty="0" smtClean="0"/>
              <a:t>Just like in the </a:t>
            </a:r>
            <a:r>
              <a:rPr lang="en-GB" altLang="en-US" dirty="0" err="1" smtClean="0"/>
              <a:t>Eatwell</a:t>
            </a:r>
            <a:r>
              <a:rPr lang="en-GB" altLang="en-US" dirty="0" smtClean="0"/>
              <a:t>  Plate lesson plan, remind that foods in the purple  group can be included in small amounts if you like them, but we don’t need them to stay healthy. Also, most people have too many of these foods, partly because we see lots of adverts for them. (Link to “Food marketing and your health “ lesson plan.</a:t>
            </a:r>
          </a:p>
          <a:p>
            <a:pPr marL="171450" indent="-171450" eaLnBrk="1" hangingPunct="1">
              <a:buFont typeface="Arial" panose="020B0604020202020204" pitchFamily="34" charset="0"/>
              <a:buChar char="•"/>
            </a:pPr>
            <a:endParaRPr lang="en-GB" altLang="en-US" dirty="0"/>
          </a:p>
          <a:p>
            <a:pPr eaLnBrk="1" hangingPunct="1"/>
            <a:r>
              <a:rPr lang="en-GB" altLang="en-US" dirty="0" smtClean="0"/>
              <a:t>NB: In the new “</a:t>
            </a:r>
            <a:r>
              <a:rPr lang="en-GB" altLang="en-US" i="1" dirty="0" err="1" smtClean="0"/>
              <a:t>Eatwell</a:t>
            </a:r>
            <a:r>
              <a:rPr lang="en-GB" altLang="en-US" i="1" dirty="0" smtClean="0"/>
              <a:t> guide”</a:t>
            </a:r>
            <a:r>
              <a:rPr lang="en-GB" altLang="en-US" dirty="0" smtClean="0"/>
              <a:t>, most of the foods in this purple group are no shown outside the circle to make this clear.</a:t>
            </a:r>
          </a:p>
          <a:p>
            <a:pPr eaLnBrk="1" hangingPunct="1"/>
            <a:endParaRPr lang="en-GB" altLang="en-US" dirty="0"/>
          </a:p>
          <a:p>
            <a:pPr eaLnBrk="1" hangingPunct="1"/>
            <a:endParaRPr lang="en-GB" altLang="en-US" dirty="0" smtClean="0"/>
          </a:p>
          <a:p>
            <a:pPr eaLnBrk="1" hangingPunct="1"/>
            <a:endParaRPr lang="en-GB" altLang="en-US" dirty="0"/>
          </a:p>
          <a:p>
            <a:pPr eaLnBrk="1" hangingPunct="1"/>
            <a:r>
              <a:rPr lang="en-GB" altLang="en-US" dirty="0" smtClean="0"/>
              <a:t>At the end of this your pupils should  have a better understanding of why it is important to:</a:t>
            </a:r>
          </a:p>
          <a:p>
            <a:pPr eaLnBrk="1" hangingPunct="1"/>
            <a:endParaRPr lang="en-GB" altLang="en-US" dirty="0"/>
          </a:p>
          <a:p>
            <a:pPr marL="171450" indent="-171450" eaLnBrk="1" hangingPunct="1">
              <a:buFont typeface="Arial" panose="020B0604020202020204" pitchFamily="34" charset="0"/>
              <a:buChar char="•"/>
            </a:pPr>
            <a:r>
              <a:rPr lang="en-GB" altLang="en-US" dirty="0" smtClean="0"/>
              <a:t>Eat lots of different kinds of food</a:t>
            </a:r>
          </a:p>
          <a:p>
            <a:pPr marL="171450" indent="-171450" eaLnBrk="1" hangingPunct="1">
              <a:buFont typeface="Arial" panose="020B0604020202020204" pitchFamily="34" charset="0"/>
              <a:buChar char="•"/>
            </a:pPr>
            <a:r>
              <a:rPr lang="en-GB" altLang="en-US" dirty="0" smtClean="0"/>
              <a:t>Eat regularly</a:t>
            </a:r>
          </a:p>
          <a:p>
            <a:pPr marL="171450" indent="-171450" eaLnBrk="1" hangingPunct="1">
              <a:buFont typeface="Arial" panose="020B0604020202020204" pitchFamily="34" charset="0"/>
              <a:buChar char="•"/>
            </a:pPr>
            <a:r>
              <a:rPr lang="en-GB" altLang="en-US" dirty="0" smtClean="0"/>
              <a:t>Eat proper meals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shows </a:t>
            </a:r>
            <a:r>
              <a:rPr lang="en-GB" dirty="0" smtClean="0"/>
              <a:t>what happens when we try to grow oats in soil with different levels of copper. Copper is a nutrient needed by oats. When the soil has enough copper, the oats grow really well. If it has too little, it hardly grows at all. If it has too much it also starts to suffer. </a:t>
            </a:r>
          </a:p>
          <a:p>
            <a:endParaRPr lang="en-GB" dirty="0"/>
          </a:p>
          <a:p>
            <a:r>
              <a:rPr lang="en-GB" dirty="0" smtClean="0"/>
              <a:t>For the 40 nutrients we need, it is just the same. However, for us we usually get the right food for </a:t>
            </a:r>
            <a:r>
              <a:rPr lang="en-GB" b="1" dirty="0" smtClean="0"/>
              <a:t>growth</a:t>
            </a:r>
            <a:r>
              <a:rPr lang="en-GB" dirty="0" smtClean="0"/>
              <a:t>, but not always enough of the nutrients that help our brains and bodies work as well as they could.</a:t>
            </a:r>
          </a:p>
          <a:p>
            <a:endParaRPr lang="en-GB" dirty="0"/>
          </a:p>
          <a:p>
            <a:r>
              <a:rPr lang="en-GB" dirty="0" smtClean="0"/>
              <a:t>For humans, our size does not give us much of an idea how healthy we are. Lots of nutrients affect our health without affecting our size. For example, eating green vegetables and oily fish gives us  special nutrients that help our mood and concentration.</a:t>
            </a:r>
          </a:p>
          <a:p>
            <a:endParaRPr lang="en-GB" dirty="0"/>
          </a:p>
          <a:p>
            <a:r>
              <a:rPr lang="en-GB" dirty="0" smtClean="0"/>
              <a:t>Healthy people come in all shapes and sizes and so do unhealthy people!</a:t>
            </a:r>
            <a:endParaRPr lang="en-GB" dirty="0"/>
          </a:p>
        </p:txBody>
      </p:sp>
    </p:spTree>
    <p:extLst>
      <p:ext uri="{BB962C8B-B14F-4D97-AF65-F5344CB8AC3E}">
        <p14:creationId xmlns="" xmlns:p14="http://schemas.microsoft.com/office/powerpoint/2010/main" val="255097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just summarizes the similarities and differences between us and plants, We both need air, sun, water and nutrients. Just as plants need nutrients, we get nutrients when we eat them! The </a:t>
            </a:r>
            <a:r>
              <a:rPr lang="en-GB" baseline="0" dirty="0" err="1" smtClean="0"/>
              <a:t>Eatwell</a:t>
            </a:r>
            <a:r>
              <a:rPr lang="en-GB" baseline="0" dirty="0" smtClean="0"/>
              <a:t> Plate is like a guide to remind us of the </a:t>
            </a:r>
            <a:r>
              <a:rPr lang="en-GB" dirty="0" smtClean="0"/>
              <a:t> different kinds of food our bodies need.</a:t>
            </a:r>
          </a:p>
          <a:p>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5</a:t>
            </a:fld>
            <a:endParaRPr lang="en-GB">
              <a:solidFill>
                <a:prstClr val="black"/>
              </a:solidFill>
            </a:endParaRPr>
          </a:p>
        </p:txBody>
      </p:sp>
    </p:spTree>
    <p:extLst>
      <p:ext uri="{BB962C8B-B14F-4D97-AF65-F5344CB8AC3E}">
        <p14:creationId xmlns="" xmlns:p14="http://schemas.microsoft.com/office/powerpoint/2010/main" val="233951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nutrients</a:t>
            </a:r>
            <a:r>
              <a:rPr lang="en-GB" baseline="0" dirty="0" smtClean="0"/>
              <a:t> are often lacking in the diets of teenagers in Scotland. Not having enough of then affects our long terms physical health. For example heart disease, strokes and cancer are all common causes of early death and illness that can be caused by a poor diet (and by other things too – Inactivity, luck, genetics, smoking, alcohol, drugs </a:t>
            </a:r>
            <a:r>
              <a:rPr lang="en-GB" baseline="0" dirty="0" err="1" smtClean="0"/>
              <a:t>etc</a:t>
            </a:r>
            <a:r>
              <a:rPr lang="en-GB" baseline="0" dirty="0" smtClean="0"/>
              <a:t>).</a:t>
            </a:r>
          </a:p>
          <a:p>
            <a:r>
              <a:rPr lang="en-GB" baseline="0" dirty="0" smtClean="0"/>
              <a:t>Lacking these nutrients can also affect our health now. It can especially affect how our brains work. That means that our concentration, mood and sleep can all be affected. Getting you diet right can help you to learn, concentrate, be happy, relax and sleep. How many of these things do you sometimes find hard to do? There could be lots of reasons, but your diet can be one of them.</a:t>
            </a:r>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6</a:t>
            </a:fld>
            <a:endParaRPr lang="en-GB">
              <a:solidFill>
                <a:prstClr val="black"/>
              </a:solidFill>
            </a:endParaRPr>
          </a:p>
        </p:txBody>
      </p:sp>
    </p:spTree>
    <p:extLst>
      <p:ext uri="{BB962C8B-B14F-4D97-AF65-F5344CB8AC3E}">
        <p14:creationId xmlns="" xmlns:p14="http://schemas.microsoft.com/office/powerpoint/2010/main" val="192327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links you to an optional</a:t>
            </a:r>
            <a:r>
              <a:rPr lang="en-GB" baseline="0" dirty="0" smtClean="0"/>
              <a:t> lesson plan called </a:t>
            </a:r>
            <a:r>
              <a:rPr lang="en-GB" b="1" i="1" baseline="0" dirty="0" smtClean="0"/>
              <a:t>“Physical Activity </a:t>
            </a:r>
            <a:r>
              <a:rPr lang="en-GB" b="1" i="1" baseline="0" dirty="0" err="1" smtClean="0"/>
              <a:t>Eatwell</a:t>
            </a:r>
            <a:r>
              <a:rPr lang="en-GB" b="1" i="1" baseline="0" dirty="0" smtClean="0"/>
              <a:t> &amp; Body Parts” </a:t>
            </a:r>
            <a:r>
              <a:rPr lang="en-GB" baseline="0" dirty="0" smtClean="0"/>
              <a:t>(See folder)</a:t>
            </a:r>
          </a:p>
          <a:p>
            <a:r>
              <a:rPr lang="en-GB" baseline="0" dirty="0" smtClean="0"/>
              <a:t>from the Primary High 5 programme. You can use this lesson as it stands, or just use information from it in whatever way you see fit.</a:t>
            </a:r>
          </a:p>
          <a:p>
            <a:endParaRPr lang="en-GB" dirty="0"/>
          </a:p>
          <a:p>
            <a:r>
              <a:rPr lang="en-GB" dirty="0" smtClean="0"/>
              <a:t>Having looked at the importance of a varied diet to give all the nutrients we need, the next two slides focus on the importance of eating regularly and eating fewer highly processed foods. They also create a link to </a:t>
            </a:r>
            <a:r>
              <a:rPr lang="en-GB" dirty="0"/>
              <a:t> </a:t>
            </a:r>
            <a:r>
              <a:rPr lang="en-GB" dirty="0" smtClean="0"/>
              <a:t>some further learning about sugar and fibre.</a:t>
            </a:r>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7</a:t>
            </a:fld>
            <a:endParaRPr lang="en-GB">
              <a:solidFill>
                <a:prstClr val="black"/>
              </a:solidFill>
            </a:endParaRPr>
          </a:p>
        </p:txBody>
      </p:sp>
    </p:spTree>
    <p:extLst>
      <p:ext uri="{BB962C8B-B14F-4D97-AF65-F5344CB8AC3E}">
        <p14:creationId xmlns="" xmlns:p14="http://schemas.microsoft.com/office/powerpoint/2010/main" val="70045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2066" y="4610422"/>
            <a:ext cx="5760640" cy="5256584"/>
          </a:xfrm>
        </p:spPr>
        <p:txBody>
          <a:bodyPr/>
          <a:lstStyle/>
          <a:p>
            <a:r>
              <a:rPr lang="en-GB" dirty="0" smtClean="0"/>
              <a:t>You can use this slide to help pupils</a:t>
            </a:r>
            <a:r>
              <a:rPr lang="en-GB" baseline="0" dirty="0" smtClean="0"/>
              <a:t> understand how the amount, timing and type of food they eat affects their mood and concentration in the short term. It compliments the breakfast cereal lesson plans</a:t>
            </a:r>
            <a:r>
              <a:rPr lang="en-GB" dirty="0" smtClean="0"/>
              <a:t> in particular.</a:t>
            </a:r>
            <a:endParaRPr lang="en-GB" dirty="0"/>
          </a:p>
          <a:p>
            <a:pPr marL="171450" indent="-171450">
              <a:lnSpc>
                <a:spcPct val="150000"/>
              </a:lnSpc>
              <a:buFont typeface="Arial" panose="020B0604020202020204" pitchFamily="34" charset="0"/>
              <a:buChar char="•"/>
            </a:pPr>
            <a:r>
              <a:rPr lang="en-GB" sz="1100" dirty="0" smtClean="0"/>
              <a:t>Explain  that it is normal to have sugar in our blood.</a:t>
            </a:r>
          </a:p>
          <a:p>
            <a:pPr marL="171450" indent="-171450">
              <a:lnSpc>
                <a:spcPct val="150000"/>
              </a:lnSpc>
              <a:buFont typeface="Arial" panose="020B0604020202020204" pitchFamily="34" charset="0"/>
              <a:buChar char="•"/>
            </a:pPr>
            <a:r>
              <a:rPr lang="en-GB" sz="1100" dirty="0" smtClean="0"/>
              <a:t>When we digest food, the break it down and the level of sugar in our blood goes up.</a:t>
            </a:r>
          </a:p>
          <a:p>
            <a:pPr marL="171450" indent="-171450">
              <a:lnSpc>
                <a:spcPct val="150000"/>
              </a:lnSpc>
              <a:buFont typeface="Arial" panose="020B0604020202020204" pitchFamily="34" charset="0"/>
              <a:buChar char="•"/>
            </a:pPr>
            <a:r>
              <a:rPr lang="en-GB" sz="1100" dirty="0" smtClean="0"/>
              <a:t>We call this sugar “glucose”.</a:t>
            </a:r>
          </a:p>
          <a:p>
            <a:pPr marL="171450" indent="-171450">
              <a:lnSpc>
                <a:spcPct val="150000"/>
              </a:lnSpc>
              <a:buFont typeface="Arial" panose="020B0604020202020204" pitchFamily="34" charset="0"/>
              <a:buChar char="•"/>
            </a:pPr>
            <a:r>
              <a:rPr lang="en-GB" sz="1100" dirty="0" smtClean="0"/>
              <a:t>If we eat lots of sugary food but not much fibre, the glucose in our blood rises quickly but falls very quickly too (red line).</a:t>
            </a:r>
          </a:p>
          <a:p>
            <a:pPr marL="171450" indent="-171450">
              <a:lnSpc>
                <a:spcPct val="150000"/>
              </a:lnSpc>
              <a:buFont typeface="Arial" panose="020B0604020202020204" pitchFamily="34" charset="0"/>
              <a:buChar char="•"/>
            </a:pPr>
            <a:r>
              <a:rPr lang="en-GB" sz="1100" dirty="0" smtClean="0"/>
              <a:t>A rapid fall in blood glucose happens and hour or two after eating  high sugar foods that are also low in fibre.</a:t>
            </a:r>
          </a:p>
          <a:p>
            <a:pPr marL="171450" indent="-171450">
              <a:lnSpc>
                <a:spcPct val="150000"/>
              </a:lnSpc>
              <a:buFont typeface="Arial" panose="020B0604020202020204" pitchFamily="34" charset="0"/>
              <a:buChar char="•"/>
            </a:pPr>
            <a:r>
              <a:rPr lang="en-GB" sz="1100" dirty="0" smtClean="0"/>
              <a:t>Can they name a breakfast cereal that might have this effect?</a:t>
            </a:r>
          </a:p>
          <a:p>
            <a:pPr marL="171450" indent="-171450">
              <a:lnSpc>
                <a:spcPct val="150000"/>
              </a:lnSpc>
              <a:buFont typeface="Arial" panose="020B0604020202020204" pitchFamily="34" charset="0"/>
              <a:buChar char="•"/>
            </a:pPr>
            <a:r>
              <a:rPr lang="en-GB" sz="1100" dirty="0" smtClean="0"/>
              <a:t>Also, if we skip breakfast, our blood glucose is low when we wake up, but is gets lower during the morning.</a:t>
            </a:r>
          </a:p>
          <a:p>
            <a:pPr marL="171450" indent="-171450">
              <a:lnSpc>
                <a:spcPct val="150000"/>
              </a:lnSpc>
              <a:buFont typeface="Arial" panose="020B0604020202020204" pitchFamily="34" charset="0"/>
              <a:buChar char="•"/>
            </a:pPr>
            <a:r>
              <a:rPr lang="en-GB" sz="1100" dirty="0" smtClean="0"/>
              <a:t>When our blood glucose falls too fast, we become grumpy and find it hard to concentrate. (Click through the slide so that the green and red bars with writing appear)</a:t>
            </a:r>
          </a:p>
          <a:p>
            <a:pPr marL="171450" indent="-171450">
              <a:lnSpc>
                <a:spcPct val="150000"/>
              </a:lnSpc>
              <a:buFont typeface="Arial" panose="020B0604020202020204" pitchFamily="34" charset="0"/>
              <a:buChar char="•"/>
            </a:pPr>
            <a:r>
              <a:rPr lang="en-GB" sz="1100" dirty="0" smtClean="0"/>
              <a:t>If we eat food that is high in fibre, it takes longer to digest. This means that our blood sugar rises more slowly and falls more slowly (Green dotted line).</a:t>
            </a:r>
          </a:p>
          <a:p>
            <a:pPr marL="171450" indent="-171450">
              <a:lnSpc>
                <a:spcPct val="150000"/>
              </a:lnSpc>
              <a:buFont typeface="Arial" panose="020B0604020202020204" pitchFamily="34" charset="0"/>
              <a:buChar char="•"/>
            </a:pPr>
            <a:r>
              <a:rPr lang="en-GB" sz="1100" dirty="0" smtClean="0"/>
              <a:t>What could we have for breakfast that is high in fibre and takes a long time to digest?</a:t>
            </a:r>
          </a:p>
          <a:p>
            <a:pPr marL="171450" indent="-171450">
              <a:lnSpc>
                <a:spcPct val="150000"/>
              </a:lnSpc>
              <a:buFont typeface="Arial" panose="020B0604020202020204" pitchFamily="34" charset="0"/>
              <a:buChar char="•"/>
            </a:pPr>
            <a:r>
              <a:rPr lang="en-GB" sz="1100" dirty="0" smtClean="0"/>
              <a:t>How would we feel if we only ate high sugar foods that are low in fibre?</a:t>
            </a:r>
          </a:p>
          <a:p>
            <a:pPr marL="171450" indent="-171450">
              <a:lnSpc>
                <a:spcPct val="150000"/>
              </a:lnSpc>
              <a:buFont typeface="Arial" panose="020B0604020202020204" pitchFamily="34" charset="0"/>
              <a:buChar char="•"/>
            </a:pPr>
            <a:r>
              <a:rPr lang="en-GB" sz="1100" dirty="0" smtClean="0"/>
              <a:t>How would we feel if we skipped a meal completely?</a:t>
            </a:r>
          </a:p>
          <a:p>
            <a:pPr marL="171450" indent="-171450">
              <a:lnSpc>
                <a:spcPct val="150000"/>
              </a:lnSpc>
              <a:buFont typeface="Arial" panose="020B0604020202020204" pitchFamily="34" charset="0"/>
              <a:buChar char="•"/>
            </a:pPr>
            <a:r>
              <a:rPr lang="en-GB" sz="1100" dirty="0" smtClean="0"/>
              <a:t>What other meals  would  help  keep us calm and focused?</a:t>
            </a:r>
            <a:endParaRPr lang="en-GB" sz="1100" dirty="0"/>
          </a:p>
        </p:txBody>
      </p:sp>
      <p:sp>
        <p:nvSpPr>
          <p:cNvPr id="4" name="Slide Number Placeholder 3"/>
          <p:cNvSpPr>
            <a:spLocks noGrp="1"/>
          </p:cNvSpPr>
          <p:nvPr>
            <p:ph type="sldNum" sz="quarter" idx="10"/>
          </p:nvPr>
        </p:nvSpPr>
        <p:spPr/>
        <p:txBody>
          <a:bodyPr/>
          <a:lstStyle/>
          <a:p>
            <a:fld id="{C69B0556-547D-46A0-9B39-1AF400CA5F4A}" type="slidenum">
              <a:rPr lang="en-GB" smtClean="0"/>
              <a:pPr/>
              <a:t>8</a:t>
            </a:fld>
            <a:endParaRPr lang="en-GB"/>
          </a:p>
        </p:txBody>
      </p:sp>
    </p:spTree>
    <p:extLst>
      <p:ext uri="{BB962C8B-B14F-4D97-AF65-F5344CB8AC3E}">
        <p14:creationId xmlns="" xmlns:p14="http://schemas.microsoft.com/office/powerpoint/2010/main" val="246102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each food gets more heavily</a:t>
            </a:r>
            <a:r>
              <a:rPr lang="en-GB" baseline="0" dirty="0" smtClean="0"/>
              <a:t> processed, we lose more nutrients</a:t>
            </a:r>
            <a:r>
              <a:rPr lang="en-GB" dirty="0" smtClean="0"/>
              <a:t> </a:t>
            </a:r>
            <a:r>
              <a:rPr lang="en-GB" baseline="0" dirty="0" smtClean="0"/>
              <a:t>and fibre, but add more fat, sugar, salt or chemicals. </a:t>
            </a:r>
          </a:p>
          <a:p>
            <a:endParaRPr lang="en-GB" dirty="0"/>
          </a:p>
          <a:p>
            <a:r>
              <a:rPr lang="en-GB" baseline="0" dirty="0" smtClean="0"/>
              <a:t>Some transformations are fine and just practical. For example, wholemeal bread is easier to eat and digest than wheat grains. Canned tomatoes are convenient in winter. However, usually, as foods get more heavily processed, they lose their nutritional benefits and instead become convenient commodities that are profitable to transport, store, advertise and trade, but not so good for our health. </a:t>
            </a:r>
          </a:p>
          <a:p>
            <a:endParaRPr lang="en-GB" b="1" i="1" dirty="0"/>
          </a:p>
          <a:p>
            <a:r>
              <a:rPr lang="en-GB" b="1" i="1" baseline="0" dirty="0" smtClean="0"/>
              <a:t>Eating fewer processed foods </a:t>
            </a:r>
            <a:r>
              <a:rPr lang="en-GB" baseline="0" dirty="0" smtClean="0"/>
              <a:t>is therefore a good principle to stick to.</a:t>
            </a:r>
          </a:p>
          <a:p>
            <a:endParaRPr lang="en-GB" dirty="0"/>
          </a:p>
          <a:p>
            <a:r>
              <a:rPr lang="en-GB" baseline="0" dirty="0" smtClean="0"/>
              <a:t>What next?</a:t>
            </a:r>
          </a:p>
          <a:p>
            <a:endParaRPr lang="en-GB" dirty="0"/>
          </a:p>
          <a:p>
            <a:r>
              <a:rPr lang="en-GB" dirty="0" smtClean="0"/>
              <a:t>These two slides can be referred to again when pupils have covered some more lesson plans on sugar and fibre (See </a:t>
            </a:r>
            <a:r>
              <a:rPr lang="en-GB" b="1" i="1" dirty="0" smtClean="0"/>
              <a:t>“Nutrition progression” folder </a:t>
            </a:r>
            <a:r>
              <a:rPr lang="en-GB" dirty="0" smtClean="0"/>
              <a:t>for further details).</a:t>
            </a:r>
            <a:endParaRPr lang="en-GB" dirty="0"/>
          </a:p>
        </p:txBody>
      </p:sp>
      <p:sp>
        <p:nvSpPr>
          <p:cNvPr id="4" name="Slide Number Placeholder 3"/>
          <p:cNvSpPr>
            <a:spLocks noGrp="1"/>
          </p:cNvSpPr>
          <p:nvPr>
            <p:ph type="sldNum" sz="quarter" idx="10"/>
          </p:nvPr>
        </p:nvSpPr>
        <p:spPr/>
        <p:txBody>
          <a:bodyPr/>
          <a:lstStyle/>
          <a:p>
            <a:fld id="{C69B0556-547D-46A0-9B39-1AF400CA5F4A}" type="slidenum">
              <a:rPr lang="en-GB" smtClean="0"/>
              <a:pPr/>
              <a:t>9</a:t>
            </a:fld>
            <a:endParaRPr lang="en-GB" dirty="0"/>
          </a:p>
        </p:txBody>
      </p:sp>
    </p:spTree>
    <p:extLst>
      <p:ext uri="{BB962C8B-B14F-4D97-AF65-F5344CB8AC3E}">
        <p14:creationId xmlns="" xmlns:p14="http://schemas.microsoft.com/office/powerpoint/2010/main" val="78671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356C4-6571-4205-86BF-FF84D779F05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150235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D0093-F736-41D2-B55C-68B52E7A3B6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34179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B58D-472E-4A3F-B67B-41A2762B62CC}"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317469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05576C-11C5-4983-B29D-BD63ADFE346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404340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30737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250932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336110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20465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55042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21652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2365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E66F1D-E007-4E79-BBEF-4C3CF25A322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116531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627731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87008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4123050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77324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 xmlns:p14="http://schemas.microsoft.com/office/powerpoint/2010/main" val="329042009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 xmlns:p14="http://schemas.microsoft.com/office/powerpoint/2010/main" val="36065215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69" y="2268141"/>
            <a:ext cx="7358063" cy="2321719"/>
          </a:xfrm>
          <a:prstGeom prst="rect">
            <a:avLst/>
          </a:prstGeom>
        </p:spPr>
        <p:txBody>
          <a:bodyPr/>
          <a:lstStyle/>
          <a:p>
            <a:pPr lvl="0">
              <a:defRPr sz="1800"/>
            </a:pPr>
            <a:r>
              <a:rPr sz="5600"/>
              <a:t>Title Text</a:t>
            </a:r>
          </a:p>
        </p:txBody>
      </p:sp>
    </p:spTree>
    <p:extLst>
      <p:ext uri="{BB962C8B-B14F-4D97-AF65-F5344CB8AC3E}">
        <p14:creationId xmlns="" xmlns:p14="http://schemas.microsoft.com/office/powerpoint/2010/main" val="26682462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 xmlns:p14="http://schemas.microsoft.com/office/powerpoint/2010/main" val="8016001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 xmlns:p14="http://schemas.microsoft.com/office/powerpoint/2010/main" val="30678703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 xmlns:p14="http://schemas.microsoft.com/office/powerpoint/2010/main" val="5205836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60E269-9F6F-48CF-AFE5-924BCB0B65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430303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69"/>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 xmlns:p14="http://schemas.microsoft.com/office/powerpoint/2010/main" val="37154144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52609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2072069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145551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2206338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26313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54562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940379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06870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724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8D077E-D33D-45EA-9B73-7EF118EE5C8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4294142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610510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621238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113425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08489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244544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4782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436BE2-E773-4B19-A382-765A0A7C84E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20495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0DD67B-84E6-42D1-B84C-D66B6A128DC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248070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33C394-A8FF-461F-B416-3961491918B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131741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12A104-D394-4AE1-BDA3-3CEB92E04EA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14423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247037-914C-4AB5-B08C-8BB66BAA86F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 xmlns:p14="http://schemas.microsoft.com/office/powerpoint/2010/main" val="287528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0CFE0EC-E62D-4C82-8033-13A01C4E4DCA}"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 xmlns:p14="http://schemas.microsoft.com/office/powerpoint/2010/main" val="286328725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D51C-1BC4-4C1C-8D1C-CDDA495B86FA}" type="datetimeFigureOut">
              <a:rPr lang="en-GB" smtClean="0">
                <a:solidFill>
                  <a:prstClr val="black">
                    <a:tint val="75000"/>
                  </a:prstClr>
                </a:solidFill>
              </a:rPr>
              <a:pPr/>
              <a:t>08/12/2016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3FAC-C414-4808-9713-781F0232E9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8189541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 xmlns:p14="http://schemas.microsoft.com/office/powerpoint/2010/main" val="8112297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6" r:id="rId5"/>
    <p:sldLayoutId id="2147484087" r:id="rId6"/>
    <p:sldLayoutId id="2147484088" r:id="rId7"/>
    <p:sldLayoutId id="2147484089" r:id="rId8"/>
    <p:sldLayoutId id="2147484090" r:id="rId9"/>
    <p:sldLayoutId id="2147484091" r:id="rId10"/>
    <p:sldLayoutId id="2147484092" r:id="rId11"/>
  </p:sldLayoutIdLst>
  <p:transition spd="med"/>
  <p:txStyles>
    <p:titleStyle>
      <a:lvl1pPr algn="ctr" defTabSz="410751">
        <a:defRPr sz="5600">
          <a:latin typeface="+mn-lt"/>
          <a:ea typeface="+mn-ea"/>
          <a:cs typeface="+mn-cs"/>
          <a:sym typeface="Helvetica Light"/>
        </a:defRPr>
      </a:lvl1pPr>
      <a:lvl2pPr indent="160729" algn="ctr" defTabSz="410751">
        <a:defRPr sz="5600">
          <a:latin typeface="+mn-lt"/>
          <a:ea typeface="+mn-ea"/>
          <a:cs typeface="+mn-cs"/>
          <a:sym typeface="Helvetica Light"/>
        </a:defRPr>
      </a:lvl2pPr>
      <a:lvl3pPr indent="321457" algn="ctr" defTabSz="410751">
        <a:defRPr sz="5600">
          <a:latin typeface="+mn-lt"/>
          <a:ea typeface="+mn-ea"/>
          <a:cs typeface="+mn-cs"/>
          <a:sym typeface="Helvetica Light"/>
        </a:defRPr>
      </a:lvl3pPr>
      <a:lvl4pPr indent="482186" algn="ctr" defTabSz="410751">
        <a:defRPr sz="5600">
          <a:latin typeface="+mn-lt"/>
          <a:ea typeface="+mn-ea"/>
          <a:cs typeface="+mn-cs"/>
          <a:sym typeface="Helvetica Light"/>
        </a:defRPr>
      </a:lvl4pPr>
      <a:lvl5pPr indent="642915" algn="ctr" defTabSz="410751">
        <a:defRPr sz="5600">
          <a:latin typeface="+mn-lt"/>
          <a:ea typeface="+mn-ea"/>
          <a:cs typeface="+mn-cs"/>
          <a:sym typeface="Helvetica Light"/>
        </a:defRPr>
      </a:lvl5pPr>
      <a:lvl6pPr indent="803643" algn="ctr" defTabSz="410751">
        <a:defRPr sz="5600">
          <a:latin typeface="+mn-lt"/>
          <a:ea typeface="+mn-ea"/>
          <a:cs typeface="+mn-cs"/>
          <a:sym typeface="Helvetica Light"/>
        </a:defRPr>
      </a:lvl6pPr>
      <a:lvl7pPr indent="964372" algn="ctr" defTabSz="410751">
        <a:defRPr sz="5600">
          <a:latin typeface="+mn-lt"/>
          <a:ea typeface="+mn-ea"/>
          <a:cs typeface="+mn-cs"/>
          <a:sym typeface="Helvetica Light"/>
        </a:defRPr>
      </a:lvl7pPr>
      <a:lvl8pPr indent="1125101" algn="ctr" defTabSz="410751">
        <a:defRPr sz="5600">
          <a:latin typeface="+mn-lt"/>
          <a:ea typeface="+mn-ea"/>
          <a:cs typeface="+mn-cs"/>
          <a:sym typeface="Helvetica Light"/>
        </a:defRPr>
      </a:lvl8pPr>
      <a:lvl9pPr indent="1285829" algn="ctr" defTabSz="410751">
        <a:defRPr sz="5600">
          <a:latin typeface="+mn-lt"/>
          <a:ea typeface="+mn-ea"/>
          <a:cs typeface="+mn-cs"/>
          <a:sym typeface="Helvetica Light"/>
        </a:defRPr>
      </a:lvl9pPr>
    </p:titleStyle>
    <p:bodyStyle>
      <a:lvl1pPr marL="312528" indent="-312528" defTabSz="410751">
        <a:spcBef>
          <a:spcPts val="2953"/>
        </a:spcBef>
        <a:buSzPct val="75000"/>
        <a:buChar char="•"/>
        <a:defRPr sz="2500">
          <a:latin typeface="+mn-lt"/>
          <a:ea typeface="+mn-ea"/>
          <a:cs typeface="+mn-cs"/>
          <a:sym typeface="Helvetica Light"/>
        </a:defRPr>
      </a:lvl1pPr>
      <a:lvl2pPr marL="625056" indent="-312528" defTabSz="410751">
        <a:spcBef>
          <a:spcPts val="2953"/>
        </a:spcBef>
        <a:buSzPct val="75000"/>
        <a:buChar char="•"/>
        <a:defRPr sz="2500">
          <a:latin typeface="+mn-lt"/>
          <a:ea typeface="+mn-ea"/>
          <a:cs typeface="+mn-cs"/>
          <a:sym typeface="Helvetica Light"/>
        </a:defRPr>
      </a:lvl2pPr>
      <a:lvl3pPr marL="937584" indent="-312528" defTabSz="410751">
        <a:spcBef>
          <a:spcPts val="2953"/>
        </a:spcBef>
        <a:buSzPct val="75000"/>
        <a:buChar char="•"/>
        <a:defRPr sz="2500">
          <a:latin typeface="+mn-lt"/>
          <a:ea typeface="+mn-ea"/>
          <a:cs typeface="+mn-cs"/>
          <a:sym typeface="Helvetica Light"/>
        </a:defRPr>
      </a:lvl3pPr>
      <a:lvl4pPr marL="1250112" indent="-312528" defTabSz="410751">
        <a:spcBef>
          <a:spcPts val="2953"/>
        </a:spcBef>
        <a:buSzPct val="75000"/>
        <a:buChar char="•"/>
        <a:defRPr sz="2500">
          <a:latin typeface="+mn-lt"/>
          <a:ea typeface="+mn-ea"/>
          <a:cs typeface="+mn-cs"/>
          <a:sym typeface="Helvetica Light"/>
        </a:defRPr>
      </a:lvl4pPr>
      <a:lvl5pPr marL="1562640" indent="-312528" defTabSz="410751">
        <a:spcBef>
          <a:spcPts val="2953"/>
        </a:spcBef>
        <a:buSzPct val="75000"/>
        <a:buChar char="•"/>
        <a:defRPr sz="2500">
          <a:latin typeface="+mn-lt"/>
          <a:ea typeface="+mn-ea"/>
          <a:cs typeface="+mn-cs"/>
          <a:sym typeface="Helvetica Light"/>
        </a:defRPr>
      </a:lvl5pPr>
      <a:lvl6pPr marL="1875168" indent="-312528" defTabSz="410751">
        <a:spcBef>
          <a:spcPts val="2953"/>
        </a:spcBef>
        <a:buSzPct val="75000"/>
        <a:buChar char="•"/>
        <a:defRPr sz="2500">
          <a:latin typeface="+mn-lt"/>
          <a:ea typeface="+mn-ea"/>
          <a:cs typeface="+mn-cs"/>
          <a:sym typeface="Helvetica Light"/>
        </a:defRPr>
      </a:lvl6pPr>
      <a:lvl7pPr marL="2187696" indent="-312528" defTabSz="410751">
        <a:spcBef>
          <a:spcPts val="2953"/>
        </a:spcBef>
        <a:buSzPct val="75000"/>
        <a:buChar char="•"/>
        <a:defRPr sz="2500">
          <a:latin typeface="+mn-lt"/>
          <a:ea typeface="+mn-ea"/>
          <a:cs typeface="+mn-cs"/>
          <a:sym typeface="Helvetica Light"/>
        </a:defRPr>
      </a:lvl7pPr>
      <a:lvl8pPr marL="2500224" indent="-312528" defTabSz="410751">
        <a:spcBef>
          <a:spcPts val="2953"/>
        </a:spcBef>
        <a:buSzPct val="75000"/>
        <a:buChar char="•"/>
        <a:defRPr sz="2500">
          <a:latin typeface="+mn-lt"/>
          <a:ea typeface="+mn-ea"/>
          <a:cs typeface="+mn-cs"/>
          <a:sym typeface="Helvetica Light"/>
        </a:defRPr>
      </a:lvl8pPr>
      <a:lvl9pPr marL="2812752" indent="-312528" defTabSz="410751">
        <a:spcBef>
          <a:spcPts val="2953"/>
        </a:spcBef>
        <a:buSzPct val="75000"/>
        <a:buChar char="•"/>
        <a:defRPr sz="2500">
          <a:latin typeface="+mn-lt"/>
          <a:ea typeface="+mn-ea"/>
          <a:cs typeface="+mn-cs"/>
          <a:sym typeface="Helvetica Light"/>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2E128-3F8C-43F3-BA23-8E0485B6C367}" type="datetimeFigureOut">
              <a:rPr lang="en-GB" smtClean="0">
                <a:solidFill>
                  <a:prstClr val="black">
                    <a:tint val="75000"/>
                  </a:prstClr>
                </a:solidFill>
              </a:rPr>
              <a:pPr/>
              <a:t>08/12/2016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95952262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9.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en-GB" sz="2400" dirty="0" smtClean="0"/>
              <a:t>Varied, regular eating  - a resource to support Food &amp; Health learning as part of </a:t>
            </a:r>
            <a:r>
              <a:rPr lang="en-GB" sz="2400" dirty="0" err="1" smtClean="0"/>
              <a:t>Broad,General</a:t>
            </a:r>
            <a:r>
              <a:rPr lang="en-GB" sz="2400" dirty="0" smtClean="0"/>
              <a:t> Education</a:t>
            </a:r>
            <a:br>
              <a:rPr lang="en-GB" sz="2400" dirty="0" smtClean="0"/>
            </a:br>
            <a:endParaRPr lang="en-GB" sz="2400" dirty="0"/>
          </a:p>
        </p:txBody>
      </p:sp>
      <p:sp>
        <p:nvSpPr>
          <p:cNvPr id="4" name="TextBox 3"/>
          <p:cNvSpPr txBox="1"/>
          <p:nvPr/>
        </p:nvSpPr>
        <p:spPr>
          <a:xfrm>
            <a:off x="1069595" y="2276872"/>
            <a:ext cx="7200800" cy="2031325"/>
          </a:xfrm>
          <a:prstGeom prst="rect">
            <a:avLst/>
          </a:prstGeom>
          <a:noFill/>
        </p:spPr>
        <p:txBody>
          <a:bodyPr wrap="square" rtlCol="0">
            <a:spAutoFit/>
          </a:bodyPr>
          <a:lstStyle/>
          <a:p>
            <a:r>
              <a:rPr lang="en-GB" dirty="0" smtClean="0"/>
              <a:t>Learning Outcomes:</a:t>
            </a:r>
          </a:p>
          <a:p>
            <a:endParaRPr lang="en-GB" dirty="0" smtClean="0"/>
          </a:p>
          <a:p>
            <a:pPr marL="285750" indent="-285750">
              <a:buFont typeface="Arial" panose="020B0604020202020204" pitchFamily="34" charset="0"/>
              <a:buChar char="•"/>
            </a:pPr>
            <a:r>
              <a:rPr lang="en-GB" dirty="0" smtClean="0"/>
              <a:t>To understand the importance of a varied diet (by analogy with plant health &amp; soil).</a:t>
            </a:r>
          </a:p>
          <a:p>
            <a:endParaRPr lang="en-GB" dirty="0" smtClean="0"/>
          </a:p>
          <a:p>
            <a:pPr marL="285750" indent="-285750">
              <a:buFont typeface="Arial" panose="020B0604020202020204" pitchFamily="34" charset="0"/>
              <a:buChar char="•"/>
            </a:pPr>
            <a:r>
              <a:rPr lang="en-GB" dirty="0" smtClean="0"/>
              <a:t>To understand the importance of eating regularly, and not skipping meals (using the “Sugar roller coaster” graph)</a:t>
            </a:r>
          </a:p>
        </p:txBody>
      </p:sp>
      <p:sp>
        <p:nvSpPr>
          <p:cNvPr id="5" name="TextBox 4"/>
          <p:cNvSpPr txBox="1"/>
          <p:nvPr/>
        </p:nvSpPr>
        <p:spPr>
          <a:xfrm>
            <a:off x="395536" y="6237312"/>
            <a:ext cx="8136904" cy="307777"/>
          </a:xfrm>
          <a:prstGeom prst="rect">
            <a:avLst/>
          </a:prstGeom>
          <a:noFill/>
        </p:spPr>
        <p:txBody>
          <a:bodyPr wrap="square" rtlCol="0">
            <a:spAutoFit/>
          </a:bodyPr>
          <a:lstStyle/>
          <a:p>
            <a:r>
              <a:rPr lang="en-GB" sz="1400" dirty="0" smtClean="0">
                <a:solidFill>
                  <a:srgbClr val="FF0000"/>
                </a:solidFill>
              </a:rPr>
              <a:t>NB: Each slide has detailed teacher guidance notes – click on “</a:t>
            </a:r>
            <a:r>
              <a:rPr lang="en-GB" sz="1400" i="1" dirty="0" smtClean="0">
                <a:solidFill>
                  <a:srgbClr val="FF0000"/>
                </a:solidFill>
              </a:rPr>
              <a:t>view</a:t>
            </a:r>
            <a:r>
              <a:rPr lang="en-GB" sz="1400" dirty="0" smtClean="0">
                <a:solidFill>
                  <a:srgbClr val="FF0000"/>
                </a:solidFill>
              </a:rPr>
              <a:t>” &amp; choose “</a:t>
            </a:r>
            <a:r>
              <a:rPr lang="en-GB" sz="1400" i="1" dirty="0" smtClean="0">
                <a:solidFill>
                  <a:srgbClr val="FF0000"/>
                </a:solidFill>
              </a:rPr>
              <a:t>Notes page</a:t>
            </a:r>
            <a:r>
              <a:rPr lang="en-GB" sz="1400" dirty="0" smtClean="0">
                <a:solidFill>
                  <a:srgbClr val="FF0000"/>
                </a:solidFill>
              </a:rPr>
              <a:t>”</a:t>
            </a:r>
            <a:endParaRPr lang="en-GB" sz="1400" dirty="0">
              <a:solidFill>
                <a:srgbClr val="FF0000"/>
              </a:solidFill>
            </a:endParaRPr>
          </a:p>
        </p:txBody>
      </p:sp>
    </p:spTree>
    <p:extLst>
      <p:ext uri="{BB962C8B-B14F-4D97-AF65-F5344CB8AC3E}">
        <p14:creationId xmlns="" xmlns:p14="http://schemas.microsoft.com/office/powerpoint/2010/main" val="1438832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ee"/>
          <p:cNvSpPr>
            <a:spLocks noEditPoints="1" noChangeArrowheads="1"/>
          </p:cNvSpPr>
          <p:nvPr/>
        </p:nvSpPr>
        <p:spPr bwMode="auto">
          <a:xfrm>
            <a:off x="3667125" y="2524125"/>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2" descr="C:\Users\davidr1\AppData\Local\Microsoft\Windows\Temporary Internet Files\Content.IE5\9S7BO7YT\MC900434736[1].pn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156176" y="155797"/>
            <a:ext cx="2544711" cy="254471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07504" y="4333875"/>
            <a:ext cx="8856984" cy="13273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FF00"/>
                </a:solidFill>
              </a:rPr>
              <a:t>“Nutrients” in soil</a:t>
            </a:r>
          </a:p>
          <a:p>
            <a:pPr algn="ctr"/>
            <a:r>
              <a:rPr lang="en-GB" sz="2000" dirty="0" smtClean="0">
                <a:solidFill>
                  <a:srgbClr val="FFFF00"/>
                </a:solidFill>
              </a:rPr>
              <a:t>		                    (Nitrogen, phosphorous, sulphur, magnesium, calcium, potassium </a:t>
            </a:r>
            <a:r>
              <a:rPr lang="en-GB" sz="2000" dirty="0" err="1" smtClean="0">
                <a:solidFill>
                  <a:srgbClr val="FFFF00"/>
                </a:solidFill>
              </a:rPr>
              <a:t>etc</a:t>
            </a:r>
            <a:r>
              <a:rPr lang="en-GB" sz="2000" dirty="0" smtClean="0">
                <a:solidFill>
                  <a:srgbClr val="FFFF00"/>
                </a:solidFill>
              </a:rPr>
              <a:t>)</a:t>
            </a:r>
            <a:endParaRPr lang="en-GB" sz="2000" dirty="0">
              <a:solidFill>
                <a:srgbClr val="F79646">
                  <a:lumMod val="50000"/>
                </a:srgbClr>
              </a:solidFill>
            </a:endParaRPr>
          </a:p>
        </p:txBody>
      </p:sp>
      <p:sp>
        <p:nvSpPr>
          <p:cNvPr id="7" name="TextBox 6"/>
          <p:cNvSpPr txBox="1"/>
          <p:nvPr/>
        </p:nvSpPr>
        <p:spPr>
          <a:xfrm>
            <a:off x="3491880" y="781124"/>
            <a:ext cx="2448272" cy="1446550"/>
          </a:xfrm>
          <a:prstGeom prst="rect">
            <a:avLst/>
          </a:prstGeom>
          <a:noFill/>
        </p:spPr>
        <p:txBody>
          <a:bodyPr wrap="square" rtlCol="0">
            <a:spAutoFit/>
          </a:bodyPr>
          <a:lstStyle/>
          <a:p>
            <a:pPr algn="ctr"/>
            <a:r>
              <a:rPr lang="en-GB" sz="4400" dirty="0" smtClean="0">
                <a:solidFill>
                  <a:prstClr val="black"/>
                </a:solidFill>
              </a:rPr>
              <a:t>Air</a:t>
            </a:r>
          </a:p>
          <a:p>
            <a:pPr algn="ctr"/>
            <a:r>
              <a:rPr lang="en-GB" sz="4400" dirty="0" smtClean="0">
                <a:solidFill>
                  <a:prstClr val="black"/>
                </a:solidFill>
              </a:rPr>
              <a:t>(CO</a:t>
            </a:r>
            <a:r>
              <a:rPr lang="en-GB" sz="2400" dirty="0" smtClean="0">
                <a:solidFill>
                  <a:prstClr val="black"/>
                </a:solidFill>
              </a:rPr>
              <a:t>2</a:t>
            </a:r>
            <a:r>
              <a:rPr lang="en-GB" sz="4400" dirty="0" smtClean="0">
                <a:solidFill>
                  <a:prstClr val="black"/>
                </a:solidFill>
              </a:rPr>
              <a:t>)</a:t>
            </a:r>
            <a:endParaRPr lang="en-GB" sz="4400" dirty="0">
              <a:solidFill>
                <a:prstClr val="black"/>
              </a:solidFill>
            </a:endParaRPr>
          </a:p>
        </p:txBody>
      </p:sp>
      <p:pic>
        <p:nvPicPr>
          <p:cNvPr id="4100" name="Picture 4" descr="C:\Users\davidr1\AppData\Local\Microsoft\Windows\Temporary Internet Files\Content.IE5\9S7BO7YT\MC900237936[1].wmf"/>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971600" y="404664"/>
            <a:ext cx="2064190" cy="26330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454771" y="5890773"/>
            <a:ext cx="4176464" cy="523220"/>
          </a:xfrm>
          <a:prstGeom prst="rect">
            <a:avLst/>
          </a:prstGeom>
          <a:noFill/>
        </p:spPr>
        <p:txBody>
          <a:bodyPr wrap="square" rtlCol="0">
            <a:spAutoFit/>
          </a:bodyPr>
          <a:lstStyle/>
          <a:p>
            <a:r>
              <a:rPr lang="en-GB" sz="2800" dirty="0" smtClean="0">
                <a:solidFill>
                  <a:prstClr val="black"/>
                </a:solidFill>
              </a:rPr>
              <a:t>A tree needs </a:t>
            </a:r>
            <a:r>
              <a:rPr lang="en-GB" sz="2800" b="1" dirty="0" smtClean="0">
                <a:solidFill>
                  <a:prstClr val="black"/>
                </a:solidFill>
              </a:rPr>
              <a:t>17</a:t>
            </a:r>
            <a:r>
              <a:rPr lang="en-GB" sz="2800" dirty="0" smtClean="0">
                <a:solidFill>
                  <a:prstClr val="black"/>
                </a:solidFill>
              </a:rPr>
              <a:t> nutrients </a:t>
            </a:r>
            <a:endParaRPr lang="en-GB" sz="2800" dirty="0">
              <a:solidFill>
                <a:prstClr val="black"/>
              </a:solidFill>
            </a:endParaRPr>
          </a:p>
        </p:txBody>
      </p:sp>
      <p:sp>
        <p:nvSpPr>
          <p:cNvPr id="9" name="TextBox 8"/>
          <p:cNvSpPr txBox="1"/>
          <p:nvPr/>
        </p:nvSpPr>
        <p:spPr>
          <a:xfrm>
            <a:off x="5124275" y="5876258"/>
            <a:ext cx="4608512" cy="523220"/>
          </a:xfrm>
          <a:prstGeom prst="rect">
            <a:avLst/>
          </a:prstGeom>
          <a:noFill/>
        </p:spPr>
        <p:txBody>
          <a:bodyPr wrap="square" rtlCol="0">
            <a:spAutoFit/>
          </a:bodyPr>
          <a:lstStyle/>
          <a:p>
            <a:r>
              <a:rPr lang="en-GB" sz="2800" b="1" dirty="0" smtClean="0">
                <a:solidFill>
                  <a:prstClr val="black"/>
                </a:solidFill>
              </a:rPr>
              <a:t>You</a:t>
            </a:r>
            <a:r>
              <a:rPr lang="en-GB" sz="2800" dirty="0" smtClean="0">
                <a:solidFill>
                  <a:prstClr val="black"/>
                </a:solidFill>
              </a:rPr>
              <a:t> need </a:t>
            </a:r>
            <a:r>
              <a:rPr lang="en-GB" sz="2800" b="1" dirty="0" smtClean="0">
                <a:solidFill>
                  <a:prstClr val="black"/>
                </a:solidFill>
              </a:rPr>
              <a:t>40</a:t>
            </a:r>
            <a:r>
              <a:rPr lang="en-GB" sz="2800" dirty="0" smtClean="0">
                <a:solidFill>
                  <a:prstClr val="black"/>
                </a:solidFill>
              </a:rPr>
              <a:t> Nutrients!</a:t>
            </a:r>
            <a:endParaRPr lang="en-GB" sz="2800" dirty="0">
              <a:solidFill>
                <a:prstClr val="black"/>
              </a:solidFill>
            </a:endParaRPr>
          </a:p>
        </p:txBody>
      </p:sp>
      <p:pic>
        <p:nvPicPr>
          <p:cNvPr id="2050"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7504" y="4333875"/>
            <a:ext cx="2408237" cy="1327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04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type="body" idx="4294967295"/>
          </p:nvPr>
        </p:nvPicPr>
        <p:blipFill>
          <a:blip r:embed="rId3" cstate="email">
            <a:extLst>
              <a:ext uri="{28A0092B-C50C-407E-A947-70E740481C1C}">
                <a14:useLocalDpi xmlns="" xmlns:a14="http://schemas.microsoft.com/office/drawing/2010/main" val="0"/>
              </a:ext>
            </a:extLst>
          </a:blip>
          <a:srcRect/>
          <a:stretch>
            <a:fillRect/>
          </a:stretch>
        </p:blipFill>
        <p:spPr>
          <a:xfrm>
            <a:off x="250825" y="476250"/>
            <a:ext cx="8569325" cy="6121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0" name="Picture 5"/>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3707" y="334361"/>
            <a:ext cx="2101516" cy="2101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840252" y="1489430"/>
            <a:ext cx="1980220" cy="369332"/>
          </a:xfrm>
          <a:prstGeom prst="rect">
            <a:avLst/>
          </a:prstGeom>
          <a:noFill/>
        </p:spPr>
        <p:txBody>
          <a:bodyPr wrap="square" rtlCol="0">
            <a:spAutoFit/>
          </a:bodyPr>
          <a:lstStyle/>
          <a:p>
            <a:r>
              <a:rPr lang="en-GB" dirty="0" smtClean="0">
                <a:solidFill>
                  <a:srgbClr val="FF0000"/>
                </a:solidFill>
              </a:rPr>
              <a:t>Potassium</a:t>
            </a:r>
            <a:endParaRPr lang="en-GB" dirty="0">
              <a:solidFill>
                <a:srgbClr val="FF0000"/>
              </a:solidFill>
            </a:endParaRPr>
          </a:p>
        </p:txBody>
      </p:sp>
      <p:pic>
        <p:nvPicPr>
          <p:cNvPr id="3074" name="Picture 2" descr="C:\Users\davidr1\AppData\Local\Microsoft\Windows\Temporary Internet Files\Content.IE5\9S7BO7YT\MC900434736[1].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544686" y="334361"/>
            <a:ext cx="2544711" cy="2544711"/>
          </a:xfrm>
          <a:prstGeom prst="rect">
            <a:avLst/>
          </a:prstGeom>
          <a:noFill/>
          <a:extLst>
            <a:ext uri="{909E8E84-426E-40DD-AFC4-6F175D3DCCD1}">
              <a14:hiddenFill xmlns="" xmlns:a14="http://schemas.microsoft.com/office/drawing/2010/main">
                <a:solidFill>
                  <a:srgbClr val="FFFFFF"/>
                </a:solidFill>
              </a14:hiddenFill>
            </a:ext>
          </a:extLst>
        </p:spPr>
      </p:pic>
      <p:sp>
        <p:nvSpPr>
          <p:cNvPr id="4124" name="TextBox 4123"/>
          <p:cNvSpPr txBox="1"/>
          <p:nvPr/>
        </p:nvSpPr>
        <p:spPr>
          <a:xfrm>
            <a:off x="7191473" y="1206607"/>
            <a:ext cx="1251139" cy="400110"/>
          </a:xfrm>
          <a:prstGeom prst="rect">
            <a:avLst/>
          </a:prstGeom>
          <a:noFill/>
        </p:spPr>
        <p:txBody>
          <a:bodyPr wrap="square" rtlCol="0">
            <a:spAutoFit/>
          </a:bodyPr>
          <a:lstStyle/>
          <a:p>
            <a:r>
              <a:rPr lang="en-GB" sz="2000" dirty="0" smtClean="0">
                <a:solidFill>
                  <a:srgbClr val="FF0000"/>
                </a:solidFill>
              </a:rPr>
              <a:t>Vitamin D</a:t>
            </a:r>
            <a:endParaRPr lang="en-GB" sz="2000" dirty="0">
              <a:solidFill>
                <a:srgbClr val="FF0000"/>
              </a:solidFill>
            </a:endParaRPr>
          </a:p>
        </p:txBody>
      </p:sp>
      <p:sp>
        <p:nvSpPr>
          <p:cNvPr id="4123" name="TextBox 4122"/>
          <p:cNvSpPr txBox="1"/>
          <p:nvPr/>
        </p:nvSpPr>
        <p:spPr>
          <a:xfrm>
            <a:off x="611560" y="962471"/>
            <a:ext cx="965810" cy="461665"/>
          </a:xfrm>
          <a:prstGeom prst="rect">
            <a:avLst/>
          </a:prstGeom>
          <a:noFill/>
        </p:spPr>
        <p:txBody>
          <a:bodyPr wrap="square" rtlCol="0">
            <a:spAutoFit/>
          </a:bodyPr>
          <a:lstStyle/>
          <a:p>
            <a:pPr algn="ctr"/>
            <a:r>
              <a:rPr lang="en-GB" sz="2400" dirty="0" smtClean="0">
                <a:solidFill>
                  <a:srgbClr val="FF0000"/>
                </a:solidFill>
              </a:rPr>
              <a:t>Water</a:t>
            </a:r>
            <a:endParaRPr lang="en-GB" sz="2400" dirty="0">
              <a:solidFill>
                <a:srgbClr val="FF0000"/>
              </a:solidFill>
            </a:endParaRPr>
          </a:p>
        </p:txBody>
      </p:sp>
    </p:spTree>
    <p:extLst>
      <p:ext uri="{BB962C8B-B14F-4D97-AF65-F5344CB8AC3E}">
        <p14:creationId xmlns="" xmlns:p14="http://schemas.microsoft.com/office/powerpoint/2010/main" val="4100679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24" grpId="0"/>
      <p:bldP spid="4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endParaRPr dirty="0"/>
          </a:p>
        </p:txBody>
      </p:sp>
      <p:sp>
        <p:nvSpPr>
          <p:cNvPr id="36" name="Shape 36"/>
          <p:cNvSpPr>
            <a:spLocks noGrp="1"/>
          </p:cNvSpPr>
          <p:nvPr>
            <p:ph type="body" idx="1"/>
          </p:nvPr>
        </p:nvSpPr>
        <p:spPr>
          <a:prstGeom prst="rect">
            <a:avLst/>
          </a:prstGeom>
        </p:spPr>
        <p:txBody>
          <a:bodyPr/>
          <a:lstStyle/>
          <a:p>
            <a:pPr lvl="0"/>
            <a:endParaRPr/>
          </a:p>
        </p:txBody>
      </p:sp>
      <p:pic>
        <p:nvPicPr>
          <p:cNvPr id="37" name="image.png"/>
          <p:cNvPicPr/>
          <p:nvPr/>
        </p:nvPicPr>
        <p:blipFill>
          <a:blip r:embed="rId3" cstate="email">
            <a:extLst/>
          </a:blip>
          <a:stretch>
            <a:fillRect/>
          </a:stretch>
        </p:blipFill>
        <p:spPr>
          <a:xfrm>
            <a:off x="251520" y="332656"/>
            <a:ext cx="8308713" cy="6231535"/>
          </a:xfrm>
          <a:prstGeom prst="rect">
            <a:avLst/>
          </a:prstGeom>
          <a:ln w="12700">
            <a:miter lim="400000"/>
          </a:ln>
        </p:spPr>
      </p:pic>
      <p:sp>
        <p:nvSpPr>
          <p:cNvPr id="4" name="TextBox 3"/>
          <p:cNvSpPr txBox="1"/>
          <p:nvPr/>
        </p:nvSpPr>
        <p:spPr>
          <a:xfrm>
            <a:off x="6914" y="5683440"/>
            <a:ext cx="8548837" cy="85119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00000"/>
                </a:solidFill>
                <a:sym typeface="Helvetica Light"/>
              </a:rPr>
              <a:t>Increasing level of Copper in Soil </a:t>
            </a:r>
          </a:p>
          <a:p>
            <a:pPr algn="ctr" defTabSz="410730" latinLnBrk="1" hangingPunct="0"/>
            <a:endParaRPr lang="en-GB" sz="2500" kern="0" dirty="0">
              <a:solidFill>
                <a:srgbClr val="000000"/>
              </a:solidFill>
              <a:sym typeface="Helvetica Light"/>
            </a:endParaRPr>
          </a:p>
        </p:txBody>
      </p:sp>
      <p:cxnSp>
        <p:nvCxnSpPr>
          <p:cNvPr id="6" name="Straight Arrow Connector 5"/>
          <p:cNvCxnSpPr/>
          <p:nvPr/>
        </p:nvCxnSpPr>
        <p:spPr>
          <a:xfrm>
            <a:off x="6999231" y="5910578"/>
            <a:ext cx="1316396" cy="0"/>
          </a:xfrm>
          <a:prstGeom prst="straightConnector1">
            <a:avLst/>
          </a:prstGeom>
          <a:noFill/>
          <a:ln w="5715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a:off x="572181" y="5910578"/>
            <a:ext cx="1316396" cy="0"/>
          </a:xfrm>
          <a:prstGeom prst="straightConnector1">
            <a:avLst/>
          </a:prstGeom>
          <a:noFill/>
          <a:ln w="5715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
        <p:nvSpPr>
          <p:cNvPr id="7" name="TextBox 6"/>
          <p:cNvSpPr txBox="1"/>
          <p:nvPr/>
        </p:nvSpPr>
        <p:spPr>
          <a:xfrm>
            <a:off x="538915" y="6156613"/>
            <a:ext cx="212648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365C0">
                    <a:lumMod val="75000"/>
                  </a:srgbClr>
                </a:solidFill>
                <a:sym typeface="Helvetica Light"/>
              </a:rPr>
              <a:t>Too little</a:t>
            </a:r>
          </a:p>
        </p:txBody>
      </p:sp>
      <p:sp>
        <p:nvSpPr>
          <p:cNvPr id="8" name="TextBox 7"/>
          <p:cNvSpPr txBox="1"/>
          <p:nvPr/>
        </p:nvSpPr>
        <p:spPr>
          <a:xfrm>
            <a:off x="2799677" y="6145269"/>
            <a:ext cx="25821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0B050"/>
                </a:solidFill>
                <a:sym typeface="Helvetica Light"/>
              </a:rPr>
              <a:t>Just right</a:t>
            </a:r>
          </a:p>
        </p:txBody>
      </p:sp>
      <p:sp>
        <p:nvSpPr>
          <p:cNvPr id="9" name="TextBox 8"/>
          <p:cNvSpPr txBox="1"/>
          <p:nvPr/>
        </p:nvSpPr>
        <p:spPr>
          <a:xfrm>
            <a:off x="6192180" y="6160943"/>
            <a:ext cx="202522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FF0000"/>
                </a:solidFill>
                <a:sym typeface="Helvetica Light"/>
              </a:rPr>
              <a:t>Too much</a:t>
            </a:r>
          </a:p>
        </p:txBody>
      </p:sp>
      <p:sp>
        <p:nvSpPr>
          <p:cNvPr id="2" name="TextBox 1"/>
          <p:cNvSpPr txBox="1"/>
          <p:nvPr/>
        </p:nvSpPr>
        <p:spPr>
          <a:xfrm>
            <a:off x="179512" y="107146"/>
            <a:ext cx="839230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lang="en-GB" sz="3200" dirty="0" smtClean="0">
                <a:solidFill>
                  <a:srgbClr val="000000"/>
                </a:solidFill>
                <a:sym typeface="Helvetica Light"/>
              </a:rPr>
              <a:t>Effect of copper in the soil on growth of oats</a:t>
            </a:r>
            <a:endParaRPr lang="en-GB" sz="3200" dirty="0">
              <a:solidFill>
                <a:srgbClr val="000000"/>
              </a:solidFill>
              <a:sym typeface="Helvetica Light"/>
            </a:endParaRPr>
          </a:p>
        </p:txBody>
      </p:sp>
    </p:spTree>
    <p:extLst>
      <p:ext uri="{BB962C8B-B14F-4D97-AF65-F5344CB8AC3E}">
        <p14:creationId xmlns="" xmlns:p14="http://schemas.microsoft.com/office/powerpoint/2010/main" val="329125431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00389" y="1184548"/>
            <a:ext cx="2592288" cy="2566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davidr1\AppData\Local\Microsoft\Windows\Temporary Internet Files\Content.IE5\V52PPL85\MC900024450[1].wmf"/>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62872" y="1046949"/>
            <a:ext cx="3316082" cy="24042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280323" y="4186264"/>
            <a:ext cx="3897786" cy="2637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0389" y="3685376"/>
            <a:ext cx="2448272" cy="45054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solidFill>
                <a:srgbClr val="FFFF00"/>
              </a:solidFill>
            </a:endParaRPr>
          </a:p>
          <a:p>
            <a:pPr algn="ctr"/>
            <a:r>
              <a:rPr lang="en-GB" sz="2400" dirty="0" smtClean="0">
                <a:solidFill>
                  <a:srgbClr val="FFFF00"/>
                </a:solidFill>
              </a:rPr>
              <a:t>“Nutrients” in soil</a:t>
            </a:r>
          </a:p>
          <a:p>
            <a:endParaRPr lang="en-GB" sz="2400" dirty="0">
              <a:solidFill>
                <a:srgbClr val="F79646">
                  <a:lumMod val="50000"/>
                </a:srgbClr>
              </a:solidFill>
            </a:endParaRPr>
          </a:p>
        </p:txBody>
      </p:sp>
      <p:sp>
        <p:nvSpPr>
          <p:cNvPr id="2" name="TextBox 1"/>
          <p:cNvSpPr txBox="1"/>
          <p:nvPr/>
        </p:nvSpPr>
        <p:spPr>
          <a:xfrm>
            <a:off x="3815916" y="277508"/>
            <a:ext cx="1944216" cy="769441"/>
          </a:xfrm>
          <a:prstGeom prst="rect">
            <a:avLst/>
          </a:prstGeom>
          <a:noFill/>
        </p:spPr>
        <p:txBody>
          <a:bodyPr wrap="square" rtlCol="0">
            <a:spAutoFit/>
          </a:bodyPr>
          <a:lstStyle/>
          <a:p>
            <a:r>
              <a:rPr lang="en-GB" sz="4400" dirty="0" smtClean="0">
                <a:solidFill>
                  <a:prstClr val="black"/>
                </a:solidFill>
              </a:rPr>
              <a:t>Air</a:t>
            </a:r>
            <a:endParaRPr lang="en-GB" sz="4400" dirty="0">
              <a:solidFill>
                <a:prstClr val="black"/>
              </a:solidFill>
            </a:endParaRPr>
          </a:p>
        </p:txBody>
      </p:sp>
      <p:cxnSp>
        <p:nvCxnSpPr>
          <p:cNvPr id="4" name="Straight Arrow Connector 3"/>
          <p:cNvCxnSpPr/>
          <p:nvPr/>
        </p:nvCxnSpPr>
        <p:spPr>
          <a:xfrm flipH="1">
            <a:off x="2696254" y="893061"/>
            <a:ext cx="694599" cy="62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2995" y="677617"/>
            <a:ext cx="720080" cy="369332"/>
          </a:xfrm>
          <a:prstGeom prst="rect">
            <a:avLst/>
          </a:prstGeom>
          <a:noFill/>
        </p:spPr>
        <p:txBody>
          <a:bodyPr wrap="square" rtlCol="0">
            <a:spAutoFit/>
          </a:bodyPr>
          <a:lstStyle/>
          <a:p>
            <a:r>
              <a:rPr lang="en-GB" dirty="0" smtClean="0">
                <a:solidFill>
                  <a:prstClr val="black"/>
                </a:solidFill>
              </a:rPr>
              <a:t>C0</a:t>
            </a:r>
            <a:r>
              <a:rPr lang="en-GB" sz="1400" dirty="0" smtClean="0">
                <a:solidFill>
                  <a:prstClr val="black"/>
                </a:solidFill>
              </a:rPr>
              <a:t>2</a:t>
            </a:r>
            <a:endParaRPr lang="en-GB" dirty="0">
              <a:solidFill>
                <a:prstClr val="black"/>
              </a:solidFill>
            </a:endParaRPr>
          </a:p>
        </p:txBody>
      </p:sp>
      <p:cxnSp>
        <p:nvCxnSpPr>
          <p:cNvPr id="8" name="Straight Arrow Connector 7"/>
          <p:cNvCxnSpPr/>
          <p:nvPr/>
        </p:nvCxnSpPr>
        <p:spPr>
          <a:xfrm>
            <a:off x="4788024" y="834195"/>
            <a:ext cx="792088" cy="462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44" y="662229"/>
            <a:ext cx="1836204" cy="369332"/>
          </a:xfrm>
          <a:prstGeom prst="rect">
            <a:avLst/>
          </a:prstGeom>
          <a:noFill/>
        </p:spPr>
        <p:txBody>
          <a:bodyPr wrap="square" rtlCol="0">
            <a:spAutoFit/>
          </a:bodyPr>
          <a:lstStyle/>
          <a:p>
            <a:r>
              <a:rPr lang="en-GB" dirty="0" smtClean="0">
                <a:solidFill>
                  <a:prstClr val="black"/>
                </a:solidFill>
              </a:rPr>
              <a:t>Oxygen</a:t>
            </a:r>
            <a:endParaRPr lang="en-GB" dirty="0">
              <a:solidFill>
                <a:prstClr val="black"/>
              </a:solidFill>
            </a:endParaRPr>
          </a:p>
        </p:txBody>
      </p:sp>
      <p:pic>
        <p:nvPicPr>
          <p:cNvPr id="1029" name="Picture 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390853" y="1441309"/>
            <a:ext cx="1555157" cy="15551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598965" y="3591662"/>
            <a:ext cx="3312368" cy="461665"/>
          </a:xfrm>
          <a:prstGeom prst="rect">
            <a:avLst/>
          </a:prstGeom>
          <a:solidFill>
            <a:srgbClr val="00B050"/>
          </a:solidFill>
        </p:spPr>
        <p:txBody>
          <a:bodyPr wrap="square" rtlCol="0">
            <a:spAutoFit/>
          </a:bodyPr>
          <a:lstStyle/>
          <a:p>
            <a:pPr algn="ctr"/>
            <a:r>
              <a:rPr lang="en-GB" sz="2400" dirty="0" smtClean="0">
                <a:solidFill>
                  <a:prstClr val="white"/>
                </a:solidFill>
              </a:rPr>
              <a:t>“Nutrients in food”</a:t>
            </a:r>
            <a:endParaRPr lang="en-GB" sz="2400" dirty="0">
              <a:solidFill>
                <a:prstClr val="white"/>
              </a:solidFill>
            </a:endParaRPr>
          </a:p>
        </p:txBody>
      </p:sp>
      <p:sp>
        <p:nvSpPr>
          <p:cNvPr id="14" name="TextBox 13"/>
          <p:cNvSpPr txBox="1"/>
          <p:nvPr/>
        </p:nvSpPr>
        <p:spPr>
          <a:xfrm>
            <a:off x="63525" y="4186264"/>
            <a:ext cx="3171746" cy="830997"/>
          </a:xfrm>
          <a:prstGeom prst="rect">
            <a:avLst/>
          </a:prstGeom>
          <a:noFill/>
        </p:spPr>
        <p:txBody>
          <a:bodyPr wrap="square" rtlCol="0">
            <a:spAutoFit/>
          </a:bodyPr>
          <a:lstStyle/>
          <a:p>
            <a:r>
              <a:rPr lang="en-GB" sz="1600" dirty="0" smtClean="0">
                <a:solidFill>
                  <a:prstClr val="black"/>
                </a:solidFill>
              </a:rPr>
              <a:t>Nitrogen, Phosphorous, Magnesium, Sulphur, Potassium, Calcium and other minerals</a:t>
            </a:r>
            <a:endParaRPr lang="en-GB" sz="1600" dirty="0">
              <a:solidFill>
                <a:prstClr val="black"/>
              </a:solidFill>
            </a:endParaRPr>
          </a:p>
        </p:txBody>
      </p:sp>
      <p:pic>
        <p:nvPicPr>
          <p:cNvPr id="1030" name="Picture 6"/>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390854" y="3499025"/>
            <a:ext cx="1917950" cy="191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58805" y="2996466"/>
            <a:ext cx="2525547" cy="369332"/>
          </a:xfrm>
          <a:prstGeom prst="rect">
            <a:avLst/>
          </a:prstGeom>
          <a:noFill/>
        </p:spPr>
        <p:txBody>
          <a:bodyPr wrap="square" rtlCol="0">
            <a:spAutoFit/>
          </a:bodyPr>
          <a:lstStyle/>
          <a:p>
            <a:pPr algn="ctr"/>
            <a:r>
              <a:rPr lang="en-GB" dirty="0" smtClean="0">
                <a:solidFill>
                  <a:prstClr val="black"/>
                </a:solidFill>
              </a:rPr>
              <a:t>Water</a:t>
            </a:r>
            <a:endParaRPr lang="en-GB" dirty="0">
              <a:solidFill>
                <a:prstClr val="black"/>
              </a:solidFill>
            </a:endParaRPr>
          </a:p>
        </p:txBody>
      </p:sp>
      <p:sp>
        <p:nvSpPr>
          <p:cNvPr id="18" name="TextBox 17"/>
          <p:cNvSpPr txBox="1"/>
          <p:nvPr/>
        </p:nvSpPr>
        <p:spPr>
          <a:xfrm>
            <a:off x="3815916" y="4273334"/>
            <a:ext cx="972108" cy="369332"/>
          </a:xfrm>
          <a:prstGeom prst="rect">
            <a:avLst/>
          </a:prstGeom>
          <a:noFill/>
        </p:spPr>
        <p:txBody>
          <a:bodyPr wrap="square" rtlCol="0">
            <a:spAutoFit/>
          </a:bodyPr>
          <a:lstStyle/>
          <a:p>
            <a:pPr algn="ctr"/>
            <a:r>
              <a:rPr lang="en-GB" dirty="0" smtClean="0">
                <a:solidFill>
                  <a:prstClr val="black"/>
                </a:solidFill>
              </a:rPr>
              <a:t>Sun</a:t>
            </a:r>
            <a:endParaRPr lang="en-GB" dirty="0">
              <a:solidFill>
                <a:prstClr val="black"/>
              </a:solidFill>
            </a:endParaRPr>
          </a:p>
        </p:txBody>
      </p:sp>
      <p:cxnSp>
        <p:nvCxnSpPr>
          <p:cNvPr id="20" name="Straight Arrow Connector 19"/>
          <p:cNvCxnSpPr/>
          <p:nvPr/>
        </p:nvCxnSpPr>
        <p:spPr>
          <a:xfrm flipH="1" flipV="1">
            <a:off x="2696254" y="2996466"/>
            <a:ext cx="1008112" cy="670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788024" y="2996466"/>
            <a:ext cx="792088" cy="576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29" idx="1"/>
          </p:cNvCxnSpPr>
          <p:nvPr/>
        </p:nvCxnSpPr>
        <p:spPr>
          <a:xfrm flipH="1" flipV="1">
            <a:off x="2506719" y="2218887"/>
            <a:ext cx="88413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88024" y="2218887"/>
            <a:ext cx="7920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 name="Picture 1023"/>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261302" y="5017109"/>
            <a:ext cx="2411760" cy="1688232"/>
          </a:xfrm>
          <a:prstGeom prst="rect">
            <a:avLst/>
          </a:prstGeom>
        </p:spPr>
      </p:pic>
    </p:spTree>
    <p:extLst>
      <p:ext uri="{BB962C8B-B14F-4D97-AF65-F5344CB8AC3E}">
        <p14:creationId xmlns="" xmlns:p14="http://schemas.microsoft.com/office/powerpoint/2010/main" val="272895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670156753"/>
              </p:ext>
            </p:extLst>
          </p:nvPr>
        </p:nvGraphicFramePr>
        <p:xfrm>
          <a:off x="395536" y="616321"/>
          <a:ext cx="8280920" cy="5693592"/>
        </p:xfrm>
        <a:graphic>
          <a:graphicData uri="http://schemas.openxmlformats.org/drawingml/2006/table">
            <a:tbl>
              <a:tblPr firstRow="1" bandRow="1">
                <a:tableStyleId>{5C22544A-7EE6-4342-B048-85BDC9FD1C3A}</a:tableStyleId>
              </a:tblPr>
              <a:tblGrid>
                <a:gridCol w="2808312"/>
                <a:gridCol w="5472608"/>
              </a:tblGrid>
              <a:tr h="624069">
                <a:tc>
                  <a:txBody>
                    <a:bodyPr/>
                    <a:lstStyle/>
                    <a:p>
                      <a:r>
                        <a:rPr lang="en-GB" sz="2400" dirty="0" smtClean="0"/>
                        <a:t>Nutrient</a:t>
                      </a:r>
                      <a:endParaRPr lang="en-GB" sz="2400" dirty="0"/>
                    </a:p>
                  </a:txBody>
                  <a:tcPr/>
                </a:tc>
                <a:tc>
                  <a:txBody>
                    <a:bodyPr/>
                    <a:lstStyle/>
                    <a:p>
                      <a:r>
                        <a:rPr lang="en-GB" sz="2400" dirty="0" smtClean="0"/>
                        <a:t>Impact</a:t>
                      </a:r>
                      <a:endParaRPr lang="en-GB" sz="2400" dirty="0"/>
                    </a:p>
                  </a:txBody>
                  <a:tcPr/>
                </a:tc>
              </a:tr>
              <a:tr h="624069">
                <a:tc>
                  <a:txBody>
                    <a:bodyPr/>
                    <a:lstStyle/>
                    <a:p>
                      <a:r>
                        <a:rPr lang="en-GB" sz="2400" dirty="0" smtClean="0"/>
                        <a:t>Iron</a:t>
                      </a:r>
                      <a:endParaRPr lang="en-GB" sz="2400" dirty="0"/>
                    </a:p>
                  </a:txBody>
                  <a:tcPr/>
                </a:tc>
                <a:tc>
                  <a:txBody>
                    <a:bodyPr/>
                    <a:lstStyle/>
                    <a:p>
                      <a:r>
                        <a:rPr lang="en-GB" sz="2000" dirty="0" smtClean="0">
                          <a:solidFill>
                            <a:srgbClr val="FF0000"/>
                          </a:solidFill>
                        </a:rPr>
                        <a:t>Mood</a:t>
                      </a:r>
                      <a:r>
                        <a:rPr lang="en-GB" sz="2000" dirty="0" smtClean="0"/>
                        <a:t>, healthy blood</a:t>
                      </a:r>
                      <a:endParaRPr lang="en-GB" sz="2000" dirty="0"/>
                    </a:p>
                  </a:txBody>
                  <a:tcPr/>
                </a:tc>
              </a:tr>
              <a:tr h="624069">
                <a:tc>
                  <a:txBody>
                    <a:bodyPr/>
                    <a:lstStyle/>
                    <a:p>
                      <a:r>
                        <a:rPr lang="en-GB" sz="2400" dirty="0" smtClean="0"/>
                        <a:t>Magnesium</a:t>
                      </a:r>
                      <a:endParaRPr lang="en-GB" sz="2400" dirty="0"/>
                    </a:p>
                  </a:txBody>
                  <a:tcPr/>
                </a:tc>
                <a:tc>
                  <a:txBody>
                    <a:bodyPr/>
                    <a:lstStyle/>
                    <a:p>
                      <a:r>
                        <a:rPr lang="en-GB" sz="2000" dirty="0" smtClean="0">
                          <a:solidFill>
                            <a:srgbClr val="FF0000"/>
                          </a:solidFill>
                        </a:rPr>
                        <a:t>Mood</a:t>
                      </a:r>
                      <a:r>
                        <a:rPr lang="en-GB" sz="2000" dirty="0" smtClean="0"/>
                        <a:t>, healthy heart</a:t>
                      </a:r>
                      <a:endParaRPr lang="en-GB" sz="2000" dirty="0"/>
                    </a:p>
                  </a:txBody>
                  <a:tcPr/>
                </a:tc>
              </a:tr>
              <a:tr h="624069">
                <a:tc>
                  <a:txBody>
                    <a:bodyPr/>
                    <a:lstStyle/>
                    <a:p>
                      <a:r>
                        <a:rPr lang="en-GB" sz="2400" dirty="0" smtClean="0"/>
                        <a:t>Zinc</a:t>
                      </a:r>
                      <a:endParaRPr lang="en-GB" sz="2400" dirty="0"/>
                    </a:p>
                  </a:txBody>
                  <a:tcPr/>
                </a:tc>
                <a:tc>
                  <a:txBody>
                    <a:bodyPr/>
                    <a:lstStyle/>
                    <a:p>
                      <a:r>
                        <a:rPr lang="en-GB" sz="2000" dirty="0" smtClean="0">
                          <a:solidFill>
                            <a:srgbClr val="FF0000"/>
                          </a:solidFill>
                        </a:rPr>
                        <a:t>Concentration, sleep, </a:t>
                      </a:r>
                      <a:r>
                        <a:rPr lang="en-GB" sz="2000" dirty="0" smtClean="0">
                          <a:solidFill>
                            <a:schemeClr val="tx1"/>
                          </a:solidFill>
                        </a:rPr>
                        <a:t>immune system, digestion</a:t>
                      </a:r>
                      <a:endParaRPr lang="en-GB" sz="2000" dirty="0">
                        <a:solidFill>
                          <a:schemeClr val="tx1"/>
                        </a:solidFill>
                      </a:endParaRPr>
                    </a:p>
                  </a:txBody>
                  <a:tcPr/>
                </a:tc>
              </a:tr>
              <a:tr h="624069">
                <a:tc>
                  <a:txBody>
                    <a:bodyPr/>
                    <a:lstStyle/>
                    <a:p>
                      <a:r>
                        <a:rPr lang="en-GB" sz="2400" dirty="0" smtClean="0"/>
                        <a:t>Folic Acid</a:t>
                      </a:r>
                      <a:endParaRPr lang="en-GB" sz="2400" dirty="0"/>
                    </a:p>
                  </a:txBody>
                  <a:tcPr/>
                </a:tc>
                <a:tc>
                  <a:txBody>
                    <a:bodyPr/>
                    <a:lstStyle/>
                    <a:p>
                      <a:r>
                        <a:rPr lang="en-GB" sz="2000" dirty="0" smtClean="0">
                          <a:solidFill>
                            <a:srgbClr val="FF0000"/>
                          </a:solidFill>
                        </a:rPr>
                        <a:t>Mood, sleep</a:t>
                      </a:r>
                      <a:r>
                        <a:rPr lang="en-GB" sz="2000" dirty="0" smtClean="0"/>
                        <a:t>, healthy heart &amp; blood</a:t>
                      </a:r>
                      <a:endParaRPr lang="en-GB" sz="2000" dirty="0"/>
                    </a:p>
                  </a:txBody>
                  <a:tcPr/>
                </a:tc>
              </a:tr>
              <a:tr h="624069">
                <a:tc>
                  <a:txBody>
                    <a:bodyPr/>
                    <a:lstStyle/>
                    <a:p>
                      <a:r>
                        <a:rPr lang="en-GB" sz="2400" dirty="0" smtClean="0"/>
                        <a:t>Vitamin A</a:t>
                      </a:r>
                      <a:endParaRPr lang="en-GB" sz="2400" dirty="0"/>
                    </a:p>
                  </a:txBody>
                  <a:tcPr/>
                </a:tc>
                <a:tc>
                  <a:txBody>
                    <a:bodyPr/>
                    <a:lstStyle/>
                    <a:p>
                      <a:r>
                        <a:rPr lang="en-GB" sz="2000" dirty="0" smtClean="0">
                          <a:solidFill>
                            <a:srgbClr val="FF0000"/>
                          </a:solidFill>
                        </a:rPr>
                        <a:t>Mood</a:t>
                      </a:r>
                      <a:r>
                        <a:rPr lang="en-GB" sz="2000" dirty="0" smtClean="0"/>
                        <a:t>, healthy eyes &amp; heart</a:t>
                      </a:r>
                      <a:endParaRPr lang="en-GB" sz="2000" dirty="0"/>
                    </a:p>
                  </a:txBody>
                  <a:tcPr/>
                </a:tc>
              </a:tr>
              <a:tr h="624069">
                <a:tc>
                  <a:txBody>
                    <a:bodyPr/>
                    <a:lstStyle/>
                    <a:p>
                      <a:r>
                        <a:rPr lang="en-GB" sz="2400" dirty="0" smtClean="0"/>
                        <a:t>Vitamin D</a:t>
                      </a:r>
                      <a:endParaRPr lang="en-GB" sz="2400" dirty="0"/>
                    </a:p>
                  </a:txBody>
                  <a:tcPr/>
                </a:tc>
                <a:tc>
                  <a:txBody>
                    <a:bodyPr/>
                    <a:lstStyle/>
                    <a:p>
                      <a:r>
                        <a:rPr lang="en-GB" sz="2000" dirty="0" smtClean="0">
                          <a:solidFill>
                            <a:srgbClr val="FF0000"/>
                          </a:solidFill>
                        </a:rPr>
                        <a:t>Mood</a:t>
                      </a:r>
                      <a:r>
                        <a:rPr lang="en-GB" sz="2000" dirty="0" smtClean="0"/>
                        <a:t>, healthy bones, immune system</a:t>
                      </a:r>
                      <a:endParaRPr lang="en-GB" sz="2000" dirty="0"/>
                    </a:p>
                  </a:txBody>
                  <a:tcPr/>
                </a:tc>
              </a:tr>
              <a:tr h="624069">
                <a:tc>
                  <a:txBody>
                    <a:bodyPr/>
                    <a:lstStyle/>
                    <a:p>
                      <a:r>
                        <a:rPr lang="en-GB" sz="2400" dirty="0" smtClean="0"/>
                        <a:t>Omega 3</a:t>
                      </a:r>
                      <a:endParaRPr lang="en-GB" sz="2400" dirty="0"/>
                    </a:p>
                  </a:txBody>
                  <a:tcPr/>
                </a:tc>
                <a:tc>
                  <a:txBody>
                    <a:bodyPr/>
                    <a:lstStyle/>
                    <a:p>
                      <a:r>
                        <a:rPr lang="en-GB" sz="2000" dirty="0" smtClean="0">
                          <a:solidFill>
                            <a:srgbClr val="FF0000"/>
                          </a:solidFill>
                        </a:rPr>
                        <a:t>Mood</a:t>
                      </a:r>
                      <a:r>
                        <a:rPr lang="en-GB" sz="2000" baseline="0" dirty="0" smtClean="0">
                          <a:solidFill>
                            <a:srgbClr val="FF0000"/>
                          </a:solidFill>
                        </a:rPr>
                        <a:t>, concentration,</a:t>
                      </a:r>
                      <a:r>
                        <a:rPr lang="en-GB" sz="2000" baseline="0" dirty="0" smtClean="0"/>
                        <a:t> healthy heart, immune system</a:t>
                      </a:r>
                      <a:endParaRPr lang="en-GB" sz="2000" dirty="0"/>
                    </a:p>
                  </a:txBody>
                  <a:tcPr/>
                </a:tc>
              </a:tr>
              <a:tr h="624069">
                <a:tc>
                  <a:txBody>
                    <a:bodyPr/>
                    <a:lstStyle/>
                    <a:p>
                      <a:r>
                        <a:rPr lang="en-GB" sz="2400" dirty="0" smtClean="0"/>
                        <a:t>Fibre</a:t>
                      </a:r>
                      <a:endParaRPr lang="en-GB" sz="2400" dirty="0"/>
                    </a:p>
                  </a:txBody>
                  <a:tcPr/>
                </a:tc>
                <a:tc>
                  <a:txBody>
                    <a:bodyPr/>
                    <a:lstStyle/>
                    <a:p>
                      <a:r>
                        <a:rPr lang="en-GB" sz="2000" dirty="0" smtClean="0">
                          <a:solidFill>
                            <a:srgbClr val="FF0000"/>
                          </a:solidFill>
                        </a:rPr>
                        <a:t>Mood,</a:t>
                      </a:r>
                      <a:r>
                        <a:rPr lang="en-GB" sz="2000" dirty="0" smtClean="0"/>
                        <a:t> healthy gut</a:t>
                      </a:r>
                      <a:r>
                        <a:rPr lang="en-GB" sz="2000" baseline="0" dirty="0" smtClean="0"/>
                        <a:t> &amp; </a:t>
                      </a:r>
                      <a:r>
                        <a:rPr lang="en-GB" sz="2000" dirty="0" smtClean="0"/>
                        <a:t>heart</a:t>
                      </a:r>
                      <a:endParaRPr lang="en-GB" sz="2000" dirty="0"/>
                    </a:p>
                  </a:txBody>
                  <a:tcPr/>
                </a:tc>
              </a:tr>
            </a:tbl>
          </a:graphicData>
        </a:graphic>
      </p:graphicFrame>
      <p:sp>
        <p:nvSpPr>
          <p:cNvPr id="4" name="TextBox 3"/>
          <p:cNvSpPr txBox="1"/>
          <p:nvPr/>
        </p:nvSpPr>
        <p:spPr>
          <a:xfrm>
            <a:off x="320436" y="6252120"/>
            <a:ext cx="8352928" cy="461665"/>
          </a:xfrm>
          <a:prstGeom prst="rect">
            <a:avLst/>
          </a:prstGeom>
          <a:noFill/>
        </p:spPr>
        <p:txBody>
          <a:bodyPr wrap="square" rtlCol="0">
            <a:spAutoFit/>
          </a:bodyPr>
          <a:lstStyle/>
          <a:p>
            <a:pPr algn="ctr"/>
            <a:r>
              <a:rPr lang="en-GB" sz="2400" dirty="0" smtClean="0">
                <a:solidFill>
                  <a:prstClr val="black"/>
                </a:solidFill>
              </a:rPr>
              <a:t>How many of these “Nutrients” affect the brain?</a:t>
            </a:r>
            <a:endParaRPr lang="en-GB" sz="2400" dirty="0">
              <a:solidFill>
                <a:prstClr val="black"/>
              </a:solidFill>
            </a:endParaRPr>
          </a:p>
        </p:txBody>
      </p:sp>
      <p:sp>
        <p:nvSpPr>
          <p:cNvPr id="5" name="TextBox 4"/>
          <p:cNvSpPr txBox="1"/>
          <p:nvPr/>
        </p:nvSpPr>
        <p:spPr>
          <a:xfrm>
            <a:off x="320436" y="0"/>
            <a:ext cx="8352928" cy="523220"/>
          </a:xfrm>
          <a:prstGeom prst="rect">
            <a:avLst/>
          </a:prstGeom>
          <a:noFill/>
        </p:spPr>
        <p:txBody>
          <a:bodyPr wrap="square" rtlCol="0">
            <a:spAutoFit/>
          </a:bodyPr>
          <a:lstStyle/>
          <a:p>
            <a:r>
              <a:rPr lang="en-GB" sz="2800" dirty="0" smtClean="0">
                <a:solidFill>
                  <a:prstClr val="black"/>
                </a:solidFill>
              </a:rPr>
              <a:t>Nutrients often lacking in the diets of Scottish Teenagers</a:t>
            </a:r>
            <a:endParaRPr lang="en-GB" sz="2800" dirty="0">
              <a:solidFill>
                <a:prstClr val="black"/>
              </a:solidFill>
            </a:endParaRPr>
          </a:p>
        </p:txBody>
      </p:sp>
    </p:spTree>
    <p:extLst>
      <p:ext uri="{BB962C8B-B14F-4D97-AF65-F5344CB8AC3E}">
        <p14:creationId xmlns="" xmlns:p14="http://schemas.microsoft.com/office/powerpoint/2010/main" val="3828338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496944" cy="1200329"/>
          </a:xfrm>
          <a:prstGeom prst="rect">
            <a:avLst/>
          </a:prstGeom>
          <a:noFill/>
        </p:spPr>
        <p:txBody>
          <a:bodyPr wrap="square" rtlCol="0">
            <a:spAutoFit/>
          </a:bodyPr>
          <a:lstStyle/>
          <a:p>
            <a:pPr algn="ctr"/>
            <a:r>
              <a:rPr lang="en-GB" sz="3600" dirty="0" err="1" smtClean="0">
                <a:solidFill>
                  <a:prstClr val="black"/>
                </a:solidFill>
              </a:rPr>
              <a:t>Eatwell</a:t>
            </a:r>
            <a:r>
              <a:rPr lang="en-GB" sz="3600" dirty="0" smtClean="0">
                <a:solidFill>
                  <a:prstClr val="black"/>
                </a:solidFill>
              </a:rPr>
              <a:t>, Physical Activity &amp; the Impact on Specific Parts of the Body</a:t>
            </a:r>
            <a:endParaRPr lang="en-GB" sz="3600" dirty="0">
              <a:solidFill>
                <a:prstClr val="black"/>
              </a:solidFill>
            </a:endParaRPr>
          </a:p>
        </p:txBody>
      </p:sp>
      <p:sp>
        <p:nvSpPr>
          <p:cNvPr id="4" name="TextBox 3"/>
          <p:cNvSpPr txBox="1"/>
          <p:nvPr/>
        </p:nvSpPr>
        <p:spPr>
          <a:xfrm>
            <a:off x="467544" y="1772816"/>
            <a:ext cx="7992888" cy="4893647"/>
          </a:xfrm>
          <a:prstGeom prst="rect">
            <a:avLst/>
          </a:prstGeom>
          <a:noFill/>
        </p:spPr>
        <p:txBody>
          <a:bodyPr wrap="square" rtlCol="0">
            <a:spAutoFit/>
          </a:bodyPr>
          <a:lstStyle/>
          <a:p>
            <a:r>
              <a:rPr lang="en-GB" sz="2400" dirty="0" smtClean="0">
                <a:solidFill>
                  <a:prstClr val="black"/>
                </a:solidFill>
              </a:rPr>
              <a:t>As well as the brain,  other parts of our body need us to be:</a:t>
            </a:r>
          </a:p>
          <a:p>
            <a:pPr marL="457200" indent="-457200">
              <a:buFont typeface="+mj-lt"/>
              <a:buAutoNum type="arabicPeriod"/>
            </a:pPr>
            <a:r>
              <a:rPr lang="en-GB" sz="2400" dirty="0" smtClean="0">
                <a:solidFill>
                  <a:prstClr val="black"/>
                </a:solidFill>
              </a:rPr>
              <a:t>Be physically active</a:t>
            </a:r>
          </a:p>
          <a:p>
            <a:pPr marL="457200" indent="-457200">
              <a:buFont typeface="+mj-lt"/>
              <a:buAutoNum type="arabicPeriod"/>
            </a:pPr>
            <a:r>
              <a:rPr lang="en-GB" sz="2400" dirty="0" smtClean="0">
                <a:solidFill>
                  <a:prstClr val="black"/>
                </a:solidFill>
              </a:rPr>
              <a:t>Eat enough of the right nutrients. </a:t>
            </a:r>
          </a:p>
          <a:p>
            <a:pPr marL="457200" indent="-457200">
              <a:buFont typeface="+mj-lt"/>
              <a:buAutoNum type="arabicPeriod"/>
            </a:pPr>
            <a:endParaRPr lang="en-GB" sz="2400" dirty="0">
              <a:solidFill>
                <a:prstClr val="black"/>
              </a:solidFill>
            </a:endParaRPr>
          </a:p>
          <a:p>
            <a:r>
              <a:rPr lang="en-GB" sz="2400" dirty="0" smtClean="0">
                <a:solidFill>
                  <a:prstClr val="black"/>
                </a:solidFill>
              </a:rPr>
              <a:t>Good examples include:</a:t>
            </a:r>
          </a:p>
          <a:p>
            <a:pPr marL="342900" indent="-342900">
              <a:buFont typeface="Arial" panose="020B0604020202020204" pitchFamily="34" charset="0"/>
              <a:buChar char="•"/>
            </a:pPr>
            <a:endParaRPr lang="en-GB" sz="2400" dirty="0">
              <a:solidFill>
                <a:prstClr val="black"/>
              </a:solidFill>
            </a:endParaRPr>
          </a:p>
          <a:p>
            <a:pPr marL="342900" indent="-342900">
              <a:buFont typeface="Arial" panose="020B0604020202020204" pitchFamily="34" charset="0"/>
              <a:buChar char="•"/>
            </a:pPr>
            <a:r>
              <a:rPr lang="en-GB" sz="2400" dirty="0" smtClean="0">
                <a:solidFill>
                  <a:prstClr val="black"/>
                </a:solidFill>
              </a:rPr>
              <a:t>Heart</a:t>
            </a:r>
          </a:p>
          <a:p>
            <a:pPr marL="342900" indent="-342900">
              <a:buFont typeface="Arial" panose="020B0604020202020204" pitchFamily="34" charset="0"/>
              <a:buChar char="•"/>
            </a:pPr>
            <a:r>
              <a:rPr lang="en-GB" sz="2400" dirty="0" smtClean="0">
                <a:solidFill>
                  <a:prstClr val="black"/>
                </a:solidFill>
              </a:rPr>
              <a:t>Lungs</a:t>
            </a:r>
          </a:p>
          <a:p>
            <a:pPr marL="342900" indent="-342900">
              <a:buFont typeface="Arial" panose="020B0604020202020204" pitchFamily="34" charset="0"/>
              <a:buChar char="•"/>
            </a:pPr>
            <a:r>
              <a:rPr lang="en-GB" sz="2400" dirty="0" smtClean="0">
                <a:solidFill>
                  <a:prstClr val="black"/>
                </a:solidFill>
              </a:rPr>
              <a:t>Muscles</a:t>
            </a:r>
          </a:p>
          <a:p>
            <a:pPr marL="342900" indent="-342900">
              <a:buFont typeface="Arial" panose="020B0604020202020204" pitchFamily="34" charset="0"/>
              <a:buChar char="•"/>
            </a:pPr>
            <a:r>
              <a:rPr lang="en-GB" sz="2400" dirty="0" smtClean="0">
                <a:solidFill>
                  <a:prstClr val="black"/>
                </a:solidFill>
              </a:rPr>
              <a:t>Bones</a:t>
            </a:r>
          </a:p>
          <a:p>
            <a:pPr marL="342900" indent="-342900">
              <a:buFont typeface="Arial" panose="020B0604020202020204" pitchFamily="34" charset="0"/>
              <a:buChar char="•"/>
            </a:pPr>
            <a:endParaRPr lang="en-GB" sz="2400" dirty="0">
              <a:solidFill>
                <a:prstClr val="black"/>
              </a:solidFill>
            </a:endParaRPr>
          </a:p>
          <a:p>
            <a:pPr marL="342900" indent="-342900">
              <a:buFont typeface="Arial" panose="020B0604020202020204" pitchFamily="34" charset="0"/>
              <a:buChar char="•"/>
            </a:pPr>
            <a:r>
              <a:rPr lang="en-GB" sz="2400" dirty="0" smtClean="0">
                <a:solidFill>
                  <a:prstClr val="black"/>
                </a:solidFill>
              </a:rPr>
              <a:t>How are these parts of our body affected by our food choices and levels of physical activity?</a:t>
            </a:r>
            <a:endParaRPr lang="en-GB" sz="2400" dirty="0">
              <a:solidFill>
                <a:prstClr val="black"/>
              </a:solidFill>
            </a:endParaRPr>
          </a:p>
        </p:txBody>
      </p:sp>
    </p:spTree>
    <p:extLst>
      <p:ext uri="{BB962C8B-B14F-4D97-AF65-F5344CB8AC3E}">
        <p14:creationId xmlns="" xmlns:p14="http://schemas.microsoft.com/office/powerpoint/2010/main" val="53143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79512" y="152857"/>
            <a:ext cx="8745171" cy="6554115"/>
          </a:xfrm>
          <a:prstGeom prst="rect">
            <a:avLst/>
          </a:prstGeom>
        </p:spPr>
      </p:pic>
      <p:sp>
        <p:nvSpPr>
          <p:cNvPr id="9" name="TextBox 8"/>
          <p:cNvSpPr txBox="1"/>
          <p:nvPr/>
        </p:nvSpPr>
        <p:spPr>
          <a:xfrm>
            <a:off x="1120576" y="4618458"/>
            <a:ext cx="7488832" cy="1446550"/>
          </a:xfrm>
          <a:prstGeom prst="rect">
            <a:avLst/>
          </a:prstGeom>
          <a:solidFill>
            <a:srgbClr val="FF0000">
              <a:alpha val="47843"/>
            </a:srgbClr>
          </a:solidFill>
        </p:spPr>
        <p:txBody>
          <a:bodyPr wrap="square" rtlCol="0">
            <a:spAutoFit/>
          </a:bodyPr>
          <a:lstStyle/>
          <a:p>
            <a:r>
              <a:rPr lang="en-GB" sz="4400" dirty="0" smtClean="0">
                <a:solidFill>
                  <a:srgbClr val="FFFFFF"/>
                </a:solidFill>
              </a:rPr>
              <a:t>Poor mood &amp; concentration</a:t>
            </a:r>
          </a:p>
          <a:p>
            <a:endParaRPr lang="en-GB" sz="4400" dirty="0">
              <a:solidFill>
                <a:srgbClr val="000000"/>
              </a:solidFill>
            </a:endParaRPr>
          </a:p>
        </p:txBody>
      </p:sp>
      <p:sp>
        <p:nvSpPr>
          <p:cNvPr id="10" name="TextBox 9"/>
          <p:cNvSpPr txBox="1"/>
          <p:nvPr/>
        </p:nvSpPr>
        <p:spPr>
          <a:xfrm>
            <a:off x="1133183" y="3171908"/>
            <a:ext cx="7488832" cy="1446550"/>
          </a:xfrm>
          <a:prstGeom prst="rect">
            <a:avLst/>
          </a:prstGeom>
          <a:solidFill>
            <a:srgbClr val="669900">
              <a:alpha val="47843"/>
            </a:srgbClr>
          </a:solidFill>
        </p:spPr>
        <p:txBody>
          <a:bodyPr wrap="square" rtlCol="0">
            <a:spAutoFit/>
          </a:bodyPr>
          <a:lstStyle/>
          <a:p>
            <a:pPr algn="ctr"/>
            <a:r>
              <a:rPr lang="en-GB" sz="4400" dirty="0" smtClean="0">
                <a:solidFill>
                  <a:srgbClr val="FFFFFF"/>
                </a:solidFill>
              </a:rPr>
              <a:t>Calm &amp; focused</a:t>
            </a:r>
          </a:p>
          <a:p>
            <a:pPr algn="ctr"/>
            <a:endParaRPr lang="en-GB" sz="4400" dirty="0">
              <a:solidFill>
                <a:srgbClr val="000000"/>
              </a:solidFill>
            </a:endParaRPr>
          </a:p>
        </p:txBody>
      </p:sp>
      <p:sp>
        <p:nvSpPr>
          <p:cNvPr id="11" name="TextBox 10"/>
          <p:cNvSpPr txBox="1"/>
          <p:nvPr/>
        </p:nvSpPr>
        <p:spPr>
          <a:xfrm>
            <a:off x="3077399" y="1515724"/>
            <a:ext cx="2160239" cy="523220"/>
          </a:xfrm>
          <a:prstGeom prst="rect">
            <a:avLst/>
          </a:prstGeom>
          <a:solidFill>
            <a:schemeClr val="bg1"/>
          </a:solidFill>
        </p:spPr>
        <p:txBody>
          <a:bodyPr wrap="square" rtlCol="0">
            <a:spAutoFit/>
          </a:bodyPr>
          <a:lstStyle/>
          <a:p>
            <a:r>
              <a:rPr lang="en-GB" sz="2800" dirty="0" smtClean="0">
                <a:solidFill>
                  <a:srgbClr val="FF0000"/>
                </a:solidFill>
              </a:rPr>
              <a:t>Sugar</a:t>
            </a:r>
            <a:endParaRPr lang="en-GB" sz="2800" dirty="0">
              <a:solidFill>
                <a:srgbClr val="FF0000"/>
              </a:solidFill>
            </a:endParaRPr>
          </a:p>
        </p:txBody>
      </p:sp>
      <p:sp>
        <p:nvSpPr>
          <p:cNvPr id="12" name="TextBox 11"/>
          <p:cNvSpPr txBox="1"/>
          <p:nvPr/>
        </p:nvSpPr>
        <p:spPr>
          <a:xfrm>
            <a:off x="3704348" y="2433244"/>
            <a:ext cx="1317267" cy="738664"/>
          </a:xfrm>
          <a:prstGeom prst="rect">
            <a:avLst/>
          </a:prstGeom>
          <a:solidFill>
            <a:schemeClr val="bg1"/>
          </a:solidFill>
        </p:spPr>
        <p:txBody>
          <a:bodyPr wrap="square" rtlCol="0">
            <a:spAutoFit/>
          </a:bodyPr>
          <a:lstStyle/>
          <a:p>
            <a:r>
              <a:rPr lang="en-GB" sz="3200" dirty="0" smtClean="0">
                <a:solidFill>
                  <a:srgbClr val="669900"/>
                </a:solidFill>
              </a:rPr>
              <a:t>Fibre</a:t>
            </a:r>
          </a:p>
          <a:p>
            <a:endParaRPr lang="en-GB" sz="1000" dirty="0" smtClean="0">
              <a:solidFill>
                <a:srgbClr val="669900"/>
              </a:solidFill>
            </a:endParaRPr>
          </a:p>
        </p:txBody>
      </p:sp>
      <p:sp>
        <p:nvSpPr>
          <p:cNvPr id="13" name="TextBox 12"/>
          <p:cNvSpPr txBox="1"/>
          <p:nvPr/>
        </p:nvSpPr>
        <p:spPr>
          <a:xfrm>
            <a:off x="773143" y="116632"/>
            <a:ext cx="7704856" cy="646331"/>
          </a:xfrm>
          <a:prstGeom prst="rect">
            <a:avLst/>
          </a:prstGeom>
          <a:solidFill>
            <a:srgbClr val="FFFF66"/>
          </a:solidFill>
        </p:spPr>
        <p:txBody>
          <a:bodyPr wrap="square" rtlCol="0">
            <a:spAutoFit/>
          </a:bodyPr>
          <a:lstStyle/>
          <a:p>
            <a:pPr algn="ctr"/>
            <a:r>
              <a:rPr lang="en-GB" sz="3600" i="1" dirty="0" smtClean="0">
                <a:solidFill>
                  <a:srgbClr val="000000"/>
                </a:solidFill>
              </a:rPr>
              <a:t>The Sugar Roller Coaster</a:t>
            </a:r>
            <a:endParaRPr lang="en-GB" sz="3600" i="1" dirty="0">
              <a:solidFill>
                <a:srgbClr val="000000"/>
              </a:solidFill>
            </a:endParaRPr>
          </a:p>
        </p:txBody>
      </p:sp>
    </p:spTree>
    <p:extLst>
      <p:ext uri="{BB962C8B-B14F-4D97-AF65-F5344CB8AC3E}">
        <p14:creationId xmlns="" xmlns:p14="http://schemas.microsoft.com/office/powerpoint/2010/main" val="29420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968255" y="5615068"/>
            <a:ext cx="1322653" cy="1146908"/>
          </a:xfrm>
          <a:prstGeom prst="rect">
            <a:avLst/>
          </a:prstGeom>
        </p:spPr>
      </p:pic>
      <p:pic>
        <p:nvPicPr>
          <p:cNvPr id="7" name="Picture 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0963" y="5526814"/>
            <a:ext cx="1572080" cy="1312520"/>
          </a:xfrm>
          <a:prstGeom prst="rect">
            <a:avLst/>
          </a:prstGeom>
        </p:spPr>
      </p:pic>
      <p:pic>
        <p:nvPicPr>
          <p:cNvPr id="11" name="Picture 10"/>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578520" y="3465390"/>
            <a:ext cx="1311464" cy="1049264"/>
          </a:xfrm>
          <a:prstGeom prst="rect">
            <a:avLst/>
          </a:prstGeom>
        </p:spPr>
      </p:pic>
      <p:pic>
        <p:nvPicPr>
          <p:cNvPr id="12" name="Picture 11"/>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2889984" y="3465390"/>
            <a:ext cx="1418916" cy="1049264"/>
          </a:xfrm>
          <a:prstGeom prst="rect">
            <a:avLst/>
          </a:prstGeom>
        </p:spPr>
      </p:pic>
      <p:pic>
        <p:nvPicPr>
          <p:cNvPr id="13" name="Picture 12"/>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1597137" y="4535267"/>
            <a:ext cx="1323765" cy="991546"/>
          </a:xfrm>
          <a:prstGeom prst="rect">
            <a:avLst/>
          </a:prstGeom>
        </p:spPr>
      </p:pic>
      <p:pic>
        <p:nvPicPr>
          <p:cNvPr id="14" name="Picture 13"/>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1573299" y="2403069"/>
            <a:ext cx="1316685" cy="1062321"/>
          </a:xfrm>
          <a:prstGeom prst="rect">
            <a:avLst/>
          </a:prstGeom>
        </p:spPr>
      </p:pic>
      <p:pic>
        <p:nvPicPr>
          <p:cNvPr id="15" name="Picture 14"/>
          <p:cNvPicPr>
            <a:picLocks noChangeAspect="1"/>
          </p:cNvPicPr>
          <p:nvPr/>
        </p:nvPicPr>
        <p:blipFill rotWithShape="1">
          <a:blip r:embed="rId9" cstate="email">
            <a:extLst>
              <a:ext uri="{28A0092B-C50C-407E-A947-70E740481C1C}">
                <a14:useLocalDpi xmlns="" xmlns:a14="http://schemas.microsoft.com/office/drawing/2010/main" val="0"/>
              </a:ext>
            </a:extLst>
          </a:blip>
          <a:srcRect/>
          <a:stretch/>
        </p:blipFill>
        <p:spPr>
          <a:xfrm>
            <a:off x="1432906" y="1392669"/>
            <a:ext cx="1531405" cy="1020799"/>
          </a:xfrm>
          <a:prstGeom prst="rect">
            <a:avLst/>
          </a:prstGeom>
        </p:spPr>
      </p:pic>
      <p:pic>
        <p:nvPicPr>
          <p:cNvPr id="17" name="Picture 16"/>
          <p:cNvPicPr>
            <a:picLocks noChangeAspect="1"/>
          </p:cNvPicPr>
          <p:nvPr/>
        </p:nvPicPr>
        <p:blipFill>
          <a:blip r:embed="rId10" cstate="email">
            <a:extLst>
              <a:ext uri="{28A0092B-C50C-407E-A947-70E740481C1C}">
                <a14:useLocalDpi xmlns="" xmlns:a14="http://schemas.microsoft.com/office/drawing/2010/main" val="0"/>
              </a:ext>
            </a:extLst>
          </a:blip>
          <a:stretch>
            <a:fillRect/>
          </a:stretch>
        </p:blipFill>
        <p:spPr>
          <a:xfrm>
            <a:off x="12107" y="4509327"/>
            <a:ext cx="1529009" cy="1017486"/>
          </a:xfrm>
          <a:prstGeom prst="rect">
            <a:avLst/>
          </a:prstGeom>
        </p:spPr>
      </p:pic>
      <p:pic>
        <p:nvPicPr>
          <p:cNvPr id="18" name="Picture 17"/>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12106" y="2440639"/>
            <a:ext cx="1539926" cy="1024751"/>
          </a:xfrm>
          <a:prstGeom prst="rect">
            <a:avLst/>
          </a:prstGeom>
        </p:spPr>
      </p:pic>
      <p:pic>
        <p:nvPicPr>
          <p:cNvPr id="19" name="Picture 18"/>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12107" y="3465390"/>
            <a:ext cx="1529010" cy="1036142"/>
          </a:xfrm>
          <a:prstGeom prst="rect">
            <a:avLst/>
          </a:prstGeom>
        </p:spPr>
      </p:pic>
      <p:pic>
        <p:nvPicPr>
          <p:cNvPr id="20" name="Picture 19"/>
          <p:cNvPicPr>
            <a:picLocks noChangeAspect="1"/>
          </p:cNvPicPr>
          <p:nvPr/>
        </p:nvPicPr>
        <p:blipFill rotWithShape="1">
          <a:blip r:embed="rId13" cstate="email">
            <a:extLst>
              <a:ext uri="{28A0092B-C50C-407E-A947-70E740481C1C}">
                <a14:useLocalDpi xmlns="" xmlns:a14="http://schemas.microsoft.com/office/drawing/2010/main" val="0"/>
              </a:ext>
            </a:extLst>
          </a:blip>
          <a:srcRect/>
          <a:stretch/>
        </p:blipFill>
        <p:spPr>
          <a:xfrm>
            <a:off x="0" y="1335534"/>
            <a:ext cx="1541116" cy="1099114"/>
          </a:xfrm>
          <a:prstGeom prst="rect">
            <a:avLst/>
          </a:prstGeom>
        </p:spPr>
      </p:pic>
      <p:pic>
        <p:nvPicPr>
          <p:cNvPr id="24" name="Picture 23"/>
          <p:cNvPicPr>
            <a:picLocks noChangeAspect="1"/>
          </p:cNvPicPr>
          <p:nvPr/>
        </p:nvPicPr>
        <p:blipFill>
          <a:blip r:embed="rId14" cstate="email">
            <a:extLst>
              <a:ext uri="{28A0092B-C50C-407E-A947-70E740481C1C}">
                <a14:useLocalDpi xmlns="" xmlns:a14="http://schemas.microsoft.com/office/drawing/2010/main" val="0"/>
              </a:ext>
            </a:extLst>
          </a:blip>
          <a:stretch>
            <a:fillRect/>
          </a:stretch>
        </p:blipFill>
        <p:spPr>
          <a:xfrm>
            <a:off x="3007077" y="1386678"/>
            <a:ext cx="1376459" cy="1016391"/>
          </a:xfrm>
          <a:prstGeom prst="rect">
            <a:avLst/>
          </a:prstGeom>
        </p:spPr>
      </p:pic>
      <p:pic>
        <p:nvPicPr>
          <p:cNvPr id="25" name="Picture 24"/>
          <p:cNvPicPr>
            <a:picLocks noChangeAspect="1"/>
          </p:cNvPicPr>
          <p:nvPr/>
        </p:nvPicPr>
        <p:blipFill>
          <a:blip r:embed="rId15" cstate="email">
            <a:extLst>
              <a:ext uri="{28A0092B-C50C-407E-A947-70E740481C1C}">
                <a14:useLocalDpi xmlns="" xmlns:a14="http://schemas.microsoft.com/office/drawing/2010/main" val="0"/>
              </a:ext>
            </a:extLst>
          </a:blip>
          <a:stretch>
            <a:fillRect/>
          </a:stretch>
        </p:blipFill>
        <p:spPr>
          <a:xfrm>
            <a:off x="1563115" y="5615068"/>
            <a:ext cx="1335687" cy="1146908"/>
          </a:xfrm>
          <a:prstGeom prst="rect">
            <a:avLst/>
          </a:prstGeom>
        </p:spPr>
      </p:pic>
      <p:pic>
        <p:nvPicPr>
          <p:cNvPr id="22" name="Content Placeholder 8"/>
          <p:cNvPicPr>
            <a:picLocks noGrp="1" noChangeAspect="1"/>
          </p:cNvPicPr>
          <p:nvPr>
            <p:ph idx="1"/>
          </p:nvPr>
        </p:nvPicPr>
        <p:blipFill>
          <a:blip r:embed="rId16" cstate="email">
            <a:extLst>
              <a:ext uri="{28A0092B-C50C-407E-A947-70E740481C1C}">
                <a14:useLocalDpi xmlns="" xmlns:a14="http://schemas.microsoft.com/office/drawing/2010/main" val="0"/>
              </a:ext>
            </a:extLst>
          </a:blip>
          <a:stretch>
            <a:fillRect/>
          </a:stretch>
        </p:blipFill>
        <p:spPr>
          <a:xfrm>
            <a:off x="7524706" y="4277930"/>
            <a:ext cx="1365084" cy="1365084"/>
          </a:xfrm>
        </p:spPr>
      </p:pic>
      <p:pic>
        <p:nvPicPr>
          <p:cNvPr id="23" name="Content Placeholder 3"/>
          <p:cNvPicPr>
            <a:picLocks noChangeAspect="1"/>
          </p:cNvPicPr>
          <p:nvPr/>
        </p:nvPicPr>
        <p:blipFill>
          <a:blip r:embed="rId17" cstate="email">
            <a:extLst>
              <a:ext uri="{28A0092B-C50C-407E-A947-70E740481C1C}">
                <a14:useLocalDpi xmlns="" xmlns:a14="http://schemas.microsoft.com/office/drawing/2010/main" val="0"/>
              </a:ext>
            </a:extLst>
          </a:blip>
          <a:stretch>
            <a:fillRect/>
          </a:stretch>
        </p:blipFill>
        <p:spPr>
          <a:xfrm>
            <a:off x="7452698" y="2980235"/>
            <a:ext cx="1154484" cy="1076962"/>
          </a:xfrm>
          <a:prstGeom prst="rect">
            <a:avLst/>
          </a:prstGeom>
        </p:spPr>
      </p:pic>
      <p:pic>
        <p:nvPicPr>
          <p:cNvPr id="27" name="Picture 26"/>
          <p:cNvPicPr>
            <a:picLocks noChangeAspect="1"/>
          </p:cNvPicPr>
          <p:nvPr/>
        </p:nvPicPr>
        <p:blipFill>
          <a:blip r:embed="rId18" cstate="email">
            <a:extLst>
              <a:ext uri="{28A0092B-C50C-407E-A947-70E740481C1C}">
                <a14:useLocalDpi xmlns="" xmlns:a14="http://schemas.microsoft.com/office/drawing/2010/main" val="0"/>
              </a:ext>
            </a:extLst>
          </a:blip>
          <a:stretch>
            <a:fillRect/>
          </a:stretch>
        </p:blipFill>
        <p:spPr>
          <a:xfrm>
            <a:off x="4790108" y="2544847"/>
            <a:ext cx="1855093" cy="1855093"/>
          </a:xfrm>
          <a:prstGeom prst="rect">
            <a:avLst/>
          </a:prstGeom>
        </p:spPr>
      </p:pic>
      <p:pic>
        <p:nvPicPr>
          <p:cNvPr id="28" name="Picture 27"/>
          <p:cNvPicPr>
            <a:picLocks noChangeAspect="1"/>
          </p:cNvPicPr>
          <p:nvPr/>
        </p:nvPicPr>
        <p:blipFill>
          <a:blip r:embed="rId19" cstate="email">
            <a:extLst>
              <a:ext uri="{28A0092B-C50C-407E-A947-70E740481C1C}">
                <a14:useLocalDpi xmlns="" xmlns:a14="http://schemas.microsoft.com/office/drawing/2010/main" val="0"/>
              </a:ext>
            </a:extLst>
          </a:blip>
          <a:stretch>
            <a:fillRect/>
          </a:stretch>
        </p:blipFill>
        <p:spPr>
          <a:xfrm>
            <a:off x="4727450" y="4326514"/>
            <a:ext cx="1606717" cy="1152128"/>
          </a:xfrm>
          <a:prstGeom prst="rect">
            <a:avLst/>
          </a:prstGeom>
        </p:spPr>
      </p:pic>
      <p:pic>
        <p:nvPicPr>
          <p:cNvPr id="29" name="Picture 28"/>
          <p:cNvPicPr>
            <a:picLocks noChangeAspect="1"/>
          </p:cNvPicPr>
          <p:nvPr/>
        </p:nvPicPr>
        <p:blipFill>
          <a:blip r:embed="rId20" cstate="email">
            <a:extLst>
              <a:ext uri="{28A0092B-C50C-407E-A947-70E740481C1C}">
                <a14:useLocalDpi xmlns="" xmlns:a14="http://schemas.microsoft.com/office/drawing/2010/main" val="0"/>
              </a:ext>
            </a:extLst>
          </a:blip>
          <a:stretch>
            <a:fillRect/>
          </a:stretch>
        </p:blipFill>
        <p:spPr>
          <a:xfrm>
            <a:off x="6417591" y="5643014"/>
            <a:ext cx="1324306" cy="1080119"/>
          </a:xfrm>
          <a:prstGeom prst="rect">
            <a:avLst/>
          </a:prstGeom>
        </p:spPr>
      </p:pic>
      <p:pic>
        <p:nvPicPr>
          <p:cNvPr id="30" name="Picture 29"/>
          <p:cNvPicPr>
            <a:picLocks noChangeAspect="1"/>
          </p:cNvPicPr>
          <p:nvPr/>
        </p:nvPicPr>
        <p:blipFill>
          <a:blip r:embed="rId21" cstate="email">
            <a:extLst>
              <a:ext uri="{28A0092B-C50C-407E-A947-70E740481C1C}">
                <a14:useLocalDpi xmlns="" xmlns:a14="http://schemas.microsoft.com/office/drawing/2010/main" val="0"/>
              </a:ext>
            </a:extLst>
          </a:blip>
          <a:stretch>
            <a:fillRect/>
          </a:stretch>
        </p:blipFill>
        <p:spPr>
          <a:xfrm>
            <a:off x="4812759" y="5550649"/>
            <a:ext cx="1605824" cy="1264850"/>
          </a:xfrm>
          <a:prstGeom prst="rect">
            <a:avLst/>
          </a:prstGeom>
        </p:spPr>
      </p:pic>
      <p:pic>
        <p:nvPicPr>
          <p:cNvPr id="31" name="Picture 30"/>
          <p:cNvPicPr>
            <a:picLocks noChangeAspect="1"/>
          </p:cNvPicPr>
          <p:nvPr/>
        </p:nvPicPr>
        <p:blipFill rotWithShape="1">
          <a:blip r:embed="rId22" cstate="email">
            <a:extLst>
              <a:ext uri="{28A0092B-C50C-407E-A947-70E740481C1C}">
                <a14:useLocalDpi xmlns="" xmlns:a14="http://schemas.microsoft.com/office/drawing/2010/main" val="0"/>
              </a:ext>
            </a:extLst>
          </a:blip>
          <a:srcRect/>
          <a:stretch/>
        </p:blipFill>
        <p:spPr>
          <a:xfrm>
            <a:off x="6473010" y="2721243"/>
            <a:ext cx="1247371" cy="1460747"/>
          </a:xfrm>
          <a:prstGeom prst="rect">
            <a:avLst/>
          </a:prstGeom>
        </p:spPr>
      </p:pic>
      <p:pic>
        <p:nvPicPr>
          <p:cNvPr id="32" name="Picture 31"/>
          <p:cNvPicPr>
            <a:picLocks noChangeAspect="1"/>
          </p:cNvPicPr>
          <p:nvPr/>
        </p:nvPicPr>
        <p:blipFill>
          <a:blip r:embed="rId23" cstate="email">
            <a:extLst>
              <a:ext uri="{28A0092B-C50C-407E-A947-70E740481C1C}">
                <a14:useLocalDpi xmlns="" xmlns:a14="http://schemas.microsoft.com/office/drawing/2010/main" val="0"/>
              </a:ext>
            </a:extLst>
          </a:blip>
          <a:stretch>
            <a:fillRect/>
          </a:stretch>
        </p:blipFill>
        <p:spPr>
          <a:xfrm>
            <a:off x="6327275" y="4181990"/>
            <a:ext cx="1417724" cy="1417724"/>
          </a:xfrm>
          <a:prstGeom prst="rect">
            <a:avLst/>
          </a:prstGeom>
        </p:spPr>
      </p:pic>
      <p:sp>
        <p:nvSpPr>
          <p:cNvPr id="2" name="TextBox 1"/>
          <p:cNvSpPr txBox="1"/>
          <p:nvPr/>
        </p:nvSpPr>
        <p:spPr>
          <a:xfrm>
            <a:off x="4820377" y="382854"/>
            <a:ext cx="3961996" cy="1754326"/>
          </a:xfrm>
          <a:prstGeom prst="rect">
            <a:avLst/>
          </a:prstGeom>
          <a:noFill/>
        </p:spPr>
        <p:txBody>
          <a:bodyPr wrap="square" rtlCol="0">
            <a:spAutoFit/>
          </a:bodyPr>
          <a:lstStyle/>
          <a:p>
            <a:pPr>
              <a:lnSpc>
                <a:spcPct val="150000"/>
              </a:lnSpc>
            </a:pPr>
            <a:r>
              <a:rPr lang="en-GB" sz="2400" i="1" dirty="0" smtClean="0">
                <a:solidFill>
                  <a:prstClr val="black"/>
                </a:solidFill>
              </a:rPr>
              <a:t>What gets removed?</a:t>
            </a:r>
          </a:p>
          <a:p>
            <a:pPr>
              <a:lnSpc>
                <a:spcPct val="150000"/>
              </a:lnSpc>
            </a:pPr>
            <a:r>
              <a:rPr lang="en-GB" sz="2400" i="1" dirty="0" smtClean="0">
                <a:solidFill>
                  <a:prstClr val="black"/>
                </a:solidFill>
              </a:rPr>
              <a:t>What gets added?</a:t>
            </a:r>
          </a:p>
          <a:p>
            <a:pPr>
              <a:lnSpc>
                <a:spcPct val="150000"/>
              </a:lnSpc>
            </a:pPr>
            <a:r>
              <a:rPr lang="en-GB" sz="2400" i="1" dirty="0" smtClean="0">
                <a:solidFill>
                  <a:prstClr val="black"/>
                </a:solidFill>
              </a:rPr>
              <a:t>Which can you eat to excess?</a:t>
            </a:r>
            <a:endParaRPr lang="en-GB" sz="2400" i="1" dirty="0">
              <a:solidFill>
                <a:prstClr val="black"/>
              </a:solidFill>
            </a:endParaRPr>
          </a:p>
        </p:txBody>
      </p:sp>
      <p:cxnSp>
        <p:nvCxnSpPr>
          <p:cNvPr id="4" name="Straight Connector 3"/>
          <p:cNvCxnSpPr/>
          <p:nvPr/>
        </p:nvCxnSpPr>
        <p:spPr>
          <a:xfrm>
            <a:off x="4727450" y="93173"/>
            <a:ext cx="0" cy="662996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364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1768</Words>
  <Application>Microsoft Office PowerPoint</Application>
  <PresentationFormat>On-screen Show (4:3)</PresentationFormat>
  <Paragraphs>147</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Default Design</vt:lpstr>
      <vt:lpstr>Office Theme</vt:lpstr>
      <vt:lpstr>White</vt:lpstr>
      <vt:lpstr>1_Office Theme</vt:lpstr>
      <vt:lpstr>Varied, regular eating  - a resource to support Food &amp; Health learning as part of Broad,General Education </vt:lpstr>
      <vt:lpstr>Slide 2</vt:lpstr>
      <vt:lpstr>Slide 3</vt:lpstr>
      <vt:lpstr>Slide 4</vt:lpstr>
      <vt:lpstr>Slide 5</vt:lpstr>
      <vt:lpstr>Slide 6</vt:lpstr>
      <vt:lpstr>Slide 7</vt:lpstr>
      <vt:lpstr>Slide 8</vt:lpstr>
      <vt:lpstr>Slide 9</vt:lpstr>
    </vt:vector>
  </TitlesOfParts>
  <Company>Highland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Rex</dc:creator>
  <cp:lastModifiedBy>Barry Collard</cp:lastModifiedBy>
  <cp:revision>81</cp:revision>
  <cp:lastPrinted>2016-05-20T08:32:42Z</cp:lastPrinted>
  <dcterms:created xsi:type="dcterms:W3CDTF">2015-01-19T14:54:39Z</dcterms:created>
  <dcterms:modified xsi:type="dcterms:W3CDTF">2016-12-08T12:14:05Z</dcterms:modified>
</cp:coreProperties>
</file>